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76" r:id="rId2"/>
    <p:sldId id="370" r:id="rId3"/>
    <p:sldId id="371" r:id="rId4"/>
    <p:sldId id="390" r:id="rId5"/>
    <p:sldId id="372" r:id="rId6"/>
    <p:sldId id="374" r:id="rId7"/>
    <p:sldId id="375" r:id="rId8"/>
    <p:sldId id="373" r:id="rId9"/>
    <p:sldId id="343" r:id="rId10"/>
    <p:sldId id="369" r:id="rId11"/>
    <p:sldId id="256" r:id="rId12"/>
    <p:sldId id="377" r:id="rId13"/>
    <p:sldId id="378" r:id="rId14"/>
    <p:sldId id="379" r:id="rId15"/>
    <p:sldId id="380" r:id="rId16"/>
    <p:sldId id="381" r:id="rId17"/>
    <p:sldId id="383" r:id="rId18"/>
    <p:sldId id="382" r:id="rId19"/>
    <p:sldId id="384" r:id="rId20"/>
    <p:sldId id="385" r:id="rId21"/>
    <p:sldId id="386" r:id="rId22"/>
    <p:sldId id="387" r:id="rId23"/>
    <p:sldId id="388" r:id="rId24"/>
    <p:sldId id="3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</a:t>
          </a:r>
          <a:r>
            <a:rPr lang="en-US" baseline="0" dirty="0"/>
            <a:t> alignment is downstream relative to "inserted" sequence and on + strand, keep as deletion.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9C06B707-C8CF-49EE-ADCE-64819A73A37C}" type="presOf" srcId="{38CB3388-488B-4711-A220-13D2AEF94473}" destId="{4EDF75AD-F11E-4333-8552-AFF3731D3354}" srcOrd="1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110694A0-7BFC-497C-A5D0-2531A7667AEE}" type="presOf" srcId="{99410051-03D2-4E6E-BCB9-4A9BA0FD3C6B}" destId="{D8471ED8-13AC-4229-A152-40CBB1179D78}" srcOrd="0" destOrd="0" presId="urn:microsoft.com/office/officeart/2005/8/layout/bProcess3"/>
    <dgm:cxn modelId="{014B84AC-B583-4995-99EE-E22ED0625079}" type="presOf" srcId="{413EDFF5-D389-4849-9B79-867051118AB0}" destId="{063D18DC-10FB-4B9E-898C-F7E8B0024C8F}" srcOrd="0" destOrd="0" presId="urn:microsoft.com/office/officeart/2005/8/layout/bProcess3"/>
    <dgm:cxn modelId="{36E062AD-0A9F-466B-84B0-ADA79BFB1F43}" type="presOf" srcId="{38CB3388-488B-4711-A220-13D2AEF94473}" destId="{FC32F12F-71FF-4902-8829-2A2D3DDEE04E}" srcOrd="0" destOrd="0" presId="urn:microsoft.com/office/officeart/2005/8/layout/bProcess3"/>
    <dgm:cxn modelId="{117C6CD2-A355-4E07-B276-699E69061ADB}" type="presOf" srcId="{E7C4E39F-EC6C-4793-B686-A9C6C7140B2A}" destId="{B09A4993-031A-4FA7-A9E5-0E5D74A23272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6818FD45-B41E-43E8-B8DF-CF2CDD6C1377}" type="presParOf" srcId="{D8471ED8-13AC-4229-A152-40CBB1179D78}" destId="{063D18DC-10FB-4B9E-898C-F7E8B0024C8F}" srcOrd="0" destOrd="0" presId="urn:microsoft.com/office/officeart/2005/8/layout/bProcess3"/>
    <dgm:cxn modelId="{E5B8935D-ACB2-4986-B5EB-3B4341D71501}" type="presParOf" srcId="{D8471ED8-13AC-4229-A152-40CBB1179D78}" destId="{FC32F12F-71FF-4902-8829-2A2D3DDEE04E}" srcOrd="1" destOrd="0" presId="urn:microsoft.com/office/officeart/2005/8/layout/bProcess3"/>
    <dgm:cxn modelId="{86B53DB6-B202-43C0-93D7-42A86D24C589}" type="presParOf" srcId="{FC32F12F-71FF-4902-8829-2A2D3DDEE04E}" destId="{4EDF75AD-F11E-4333-8552-AFF3731D3354}" srcOrd="0" destOrd="0" presId="urn:microsoft.com/office/officeart/2005/8/layout/bProcess3"/>
    <dgm:cxn modelId="{4A3979B6-8252-4E12-8555-89BD98B95FC8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</a:t>
          </a:r>
          <a:r>
            <a:rPr lang="en-US" baseline="0" dirty="0"/>
            <a:t> alignment starts at originating position or upstream and is on + strand, keep as </a:t>
          </a:r>
          <a:r>
            <a:rPr lang="en-US" baseline="0" dirty="0" err="1"/>
            <a:t>tdup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30B0C902-3878-4BC7-80CA-69E3429AB57A}" type="presOf" srcId="{38CB3388-488B-4711-A220-13D2AEF94473}" destId="{FC32F12F-71FF-4902-8829-2A2D3DDEE04E}" srcOrd="0" destOrd="0" presId="urn:microsoft.com/office/officeart/2005/8/layout/bProcess3"/>
    <dgm:cxn modelId="{1BCE9932-207E-47CD-8C5B-62B024FBC9F2}" type="presOf" srcId="{413EDFF5-D389-4849-9B79-867051118AB0}" destId="{063D18DC-10FB-4B9E-898C-F7E8B0024C8F}" srcOrd="0" destOrd="0" presId="urn:microsoft.com/office/officeart/2005/8/layout/bProcess3"/>
    <dgm:cxn modelId="{37390A43-ED74-4BBA-93A5-45D6A4F0791B}" type="presOf" srcId="{38CB3388-488B-4711-A220-13D2AEF94473}" destId="{4EDF75AD-F11E-4333-8552-AFF3731D3354}" srcOrd="1" destOrd="0" presId="urn:microsoft.com/office/officeart/2005/8/layout/bProcess3"/>
    <dgm:cxn modelId="{9C285058-576F-45FF-8414-7D3A29C1C1CB}" type="presOf" srcId="{E7C4E39F-EC6C-4793-B686-A9C6C7140B2A}" destId="{B09A4993-031A-4FA7-A9E5-0E5D74A23272}" srcOrd="0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83C01AD9-668D-4891-8487-74217C0918FD}" type="presOf" srcId="{99410051-03D2-4E6E-BCB9-4A9BA0FD3C6B}" destId="{D8471ED8-13AC-4229-A152-40CBB1179D78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71CA31C9-95BD-44BE-A60D-4C7D7DCC6092}" type="presParOf" srcId="{D8471ED8-13AC-4229-A152-40CBB1179D78}" destId="{063D18DC-10FB-4B9E-898C-F7E8B0024C8F}" srcOrd="0" destOrd="0" presId="urn:microsoft.com/office/officeart/2005/8/layout/bProcess3"/>
    <dgm:cxn modelId="{1718E7DE-3522-4D74-99DC-7DB8D63D947A}" type="presParOf" srcId="{D8471ED8-13AC-4229-A152-40CBB1179D78}" destId="{FC32F12F-71FF-4902-8829-2A2D3DDEE04E}" srcOrd="1" destOrd="0" presId="urn:microsoft.com/office/officeart/2005/8/layout/bProcess3"/>
    <dgm:cxn modelId="{48DC4693-C016-4865-9C06-BE7C94F46105}" type="presParOf" srcId="{FC32F12F-71FF-4902-8829-2A2D3DDEE04E}" destId="{4EDF75AD-F11E-4333-8552-AFF3731D3354}" srcOrd="0" destOrd="0" presId="urn:microsoft.com/office/officeart/2005/8/layout/bProcess3"/>
    <dgm:cxn modelId="{D9ECFDCA-EDC9-4E95-BAD4-EC30CA4601E0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410051-03D2-4E6E-BCB9-4A9BA0FD3C6B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3EDFF5-D389-4849-9B79-867051118AB0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BLAST Best Hit</a:t>
          </a:r>
        </a:p>
      </dgm:t>
    </dgm:pt>
    <dgm:pt modelId="{E5F15A5D-2A68-4108-8FEC-151A83D648AA}" type="parTrans" cxnId="{8D86A889-246A-4DB0-B8E2-9C5E73EB8B44}">
      <dgm:prSet/>
      <dgm:spPr/>
      <dgm:t>
        <a:bodyPr/>
        <a:lstStyle/>
        <a:p>
          <a:endParaRPr lang="en-US"/>
        </a:p>
      </dgm:t>
    </dgm:pt>
    <dgm:pt modelId="{38CB3388-488B-4711-A220-13D2AEF94473}" type="sibTrans" cxnId="{8D86A889-246A-4DB0-B8E2-9C5E73EB8B44}">
      <dgm:prSet/>
      <dgm:spPr/>
      <dgm:t>
        <a:bodyPr/>
        <a:lstStyle/>
        <a:p>
          <a:endParaRPr lang="en-US"/>
        </a:p>
      </dgm:t>
    </dgm:pt>
    <dgm:pt modelId="{E7C4E39F-EC6C-4793-B686-A9C6C7140B2A}">
      <dgm:prSet phldrT="[Text]"/>
      <dgm:spPr/>
      <dgm:t>
        <a:bodyPr/>
        <a:lstStyle/>
        <a:p>
          <a:r>
            <a:rPr lang="en-US" dirty="0"/>
            <a:t>If </a:t>
          </a:r>
          <a:r>
            <a:rPr lang="en-US" baseline="0" dirty="0"/>
            <a:t>alignment is on – strand (either up/downstream) keep as potential inversion</a:t>
          </a:r>
          <a:endParaRPr lang="en-US" dirty="0"/>
        </a:p>
      </dgm:t>
    </dgm:pt>
    <dgm:pt modelId="{70877431-29D1-4B57-A936-88051DB38917}" type="parTrans" cxnId="{15B5DCEE-5EC1-45CD-85C5-BCBD5884E30D}">
      <dgm:prSet/>
      <dgm:spPr/>
      <dgm:t>
        <a:bodyPr/>
        <a:lstStyle/>
        <a:p>
          <a:endParaRPr lang="en-US"/>
        </a:p>
      </dgm:t>
    </dgm:pt>
    <dgm:pt modelId="{8C01AF08-B75E-48FB-9815-AAFF6A52D2AA}" type="sibTrans" cxnId="{15B5DCEE-5EC1-45CD-85C5-BCBD5884E30D}">
      <dgm:prSet/>
      <dgm:spPr/>
      <dgm:t>
        <a:bodyPr/>
        <a:lstStyle/>
        <a:p>
          <a:endParaRPr lang="en-US"/>
        </a:p>
      </dgm:t>
    </dgm:pt>
    <dgm:pt modelId="{D8471ED8-13AC-4229-A152-40CBB1179D78}" type="pres">
      <dgm:prSet presAssocID="{99410051-03D2-4E6E-BCB9-4A9BA0FD3C6B}" presName="Name0" presStyleCnt="0">
        <dgm:presLayoutVars>
          <dgm:dir/>
          <dgm:resizeHandles val="exact"/>
        </dgm:presLayoutVars>
      </dgm:prSet>
      <dgm:spPr/>
    </dgm:pt>
    <dgm:pt modelId="{063D18DC-10FB-4B9E-898C-F7E8B0024C8F}" type="pres">
      <dgm:prSet presAssocID="{413EDFF5-D389-4849-9B79-867051118AB0}" presName="node" presStyleLbl="node1" presStyleIdx="0" presStyleCnt="2">
        <dgm:presLayoutVars>
          <dgm:bulletEnabled val="1"/>
        </dgm:presLayoutVars>
      </dgm:prSet>
      <dgm:spPr/>
    </dgm:pt>
    <dgm:pt modelId="{FC32F12F-71FF-4902-8829-2A2D3DDEE04E}" type="pres">
      <dgm:prSet presAssocID="{38CB3388-488B-4711-A220-13D2AEF94473}" presName="sibTrans" presStyleLbl="sibTrans1D1" presStyleIdx="0" presStyleCnt="1"/>
      <dgm:spPr/>
    </dgm:pt>
    <dgm:pt modelId="{4EDF75AD-F11E-4333-8552-AFF3731D3354}" type="pres">
      <dgm:prSet presAssocID="{38CB3388-488B-4711-A220-13D2AEF94473}" presName="connectorText" presStyleLbl="sibTrans1D1" presStyleIdx="0" presStyleCnt="1"/>
      <dgm:spPr/>
    </dgm:pt>
    <dgm:pt modelId="{B09A4993-031A-4FA7-A9E5-0E5D74A23272}" type="pres">
      <dgm:prSet presAssocID="{E7C4E39F-EC6C-4793-B686-A9C6C7140B2A}" presName="node" presStyleLbl="node1" presStyleIdx="1" presStyleCnt="2">
        <dgm:presLayoutVars>
          <dgm:bulletEnabled val="1"/>
        </dgm:presLayoutVars>
      </dgm:prSet>
      <dgm:spPr/>
    </dgm:pt>
  </dgm:ptLst>
  <dgm:cxnLst>
    <dgm:cxn modelId="{966C8415-E057-4A19-A8B1-562FFAD3D40C}" type="presOf" srcId="{99410051-03D2-4E6E-BCB9-4A9BA0FD3C6B}" destId="{D8471ED8-13AC-4229-A152-40CBB1179D78}" srcOrd="0" destOrd="0" presId="urn:microsoft.com/office/officeart/2005/8/layout/bProcess3"/>
    <dgm:cxn modelId="{581BC256-8A3E-45C9-8277-1A1A0BFECE6D}" type="presOf" srcId="{413EDFF5-D389-4849-9B79-867051118AB0}" destId="{063D18DC-10FB-4B9E-898C-F7E8B0024C8F}" srcOrd="0" destOrd="0" presId="urn:microsoft.com/office/officeart/2005/8/layout/bProcess3"/>
    <dgm:cxn modelId="{0BDFFC7D-8B42-4B57-A386-5D537122DE25}" type="presOf" srcId="{38CB3388-488B-4711-A220-13D2AEF94473}" destId="{4EDF75AD-F11E-4333-8552-AFF3731D3354}" srcOrd="1" destOrd="0" presId="urn:microsoft.com/office/officeart/2005/8/layout/bProcess3"/>
    <dgm:cxn modelId="{8D86A889-246A-4DB0-B8E2-9C5E73EB8B44}" srcId="{99410051-03D2-4E6E-BCB9-4A9BA0FD3C6B}" destId="{413EDFF5-D389-4849-9B79-867051118AB0}" srcOrd="0" destOrd="0" parTransId="{E5F15A5D-2A68-4108-8FEC-151A83D648AA}" sibTransId="{38CB3388-488B-4711-A220-13D2AEF94473}"/>
    <dgm:cxn modelId="{3CE1E4AA-F1C4-4FC6-A07D-B0FBCB6E7A07}" type="presOf" srcId="{E7C4E39F-EC6C-4793-B686-A9C6C7140B2A}" destId="{B09A4993-031A-4FA7-A9E5-0E5D74A23272}" srcOrd="0" destOrd="0" presId="urn:microsoft.com/office/officeart/2005/8/layout/bProcess3"/>
    <dgm:cxn modelId="{E800EECD-023F-4623-9D75-C65C81976A1C}" type="presOf" srcId="{38CB3388-488B-4711-A220-13D2AEF94473}" destId="{FC32F12F-71FF-4902-8829-2A2D3DDEE04E}" srcOrd="0" destOrd="0" presId="urn:microsoft.com/office/officeart/2005/8/layout/bProcess3"/>
    <dgm:cxn modelId="{15B5DCEE-5EC1-45CD-85C5-BCBD5884E30D}" srcId="{99410051-03D2-4E6E-BCB9-4A9BA0FD3C6B}" destId="{E7C4E39F-EC6C-4793-B686-A9C6C7140B2A}" srcOrd="1" destOrd="0" parTransId="{70877431-29D1-4B57-A936-88051DB38917}" sibTransId="{8C01AF08-B75E-48FB-9815-AAFF6A52D2AA}"/>
    <dgm:cxn modelId="{02FBCC65-872A-4ADF-B124-8D91F60F1669}" type="presParOf" srcId="{D8471ED8-13AC-4229-A152-40CBB1179D78}" destId="{063D18DC-10FB-4B9E-898C-F7E8B0024C8F}" srcOrd="0" destOrd="0" presId="urn:microsoft.com/office/officeart/2005/8/layout/bProcess3"/>
    <dgm:cxn modelId="{1EC6A27F-D8A6-466D-85CF-1E01E2D3F515}" type="presParOf" srcId="{D8471ED8-13AC-4229-A152-40CBB1179D78}" destId="{FC32F12F-71FF-4902-8829-2A2D3DDEE04E}" srcOrd="1" destOrd="0" presId="urn:microsoft.com/office/officeart/2005/8/layout/bProcess3"/>
    <dgm:cxn modelId="{EA64ACCC-4815-4CE5-84A4-1B5558272D34}" type="presParOf" srcId="{FC32F12F-71FF-4902-8829-2A2D3DDEE04E}" destId="{4EDF75AD-F11E-4333-8552-AFF3731D3354}" srcOrd="0" destOrd="0" presId="urn:microsoft.com/office/officeart/2005/8/layout/bProcess3"/>
    <dgm:cxn modelId="{772AF68D-8899-43AD-A25F-4122568D9651}" type="presParOf" srcId="{D8471ED8-13AC-4229-A152-40CBB1179D78}" destId="{B09A4993-031A-4FA7-A9E5-0E5D74A23272}" srcOrd="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BA367F-A8FD-EA46-8162-AA0A424EF01D}" type="doc">
      <dgm:prSet loTypeId="urn:microsoft.com/office/officeart/2005/8/layout/process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47B0C7-3DFA-3244-B04C-3CC782F9AEFD}">
      <dgm:prSet phldrT="[Text]"/>
      <dgm:spPr/>
      <dgm:t>
        <a:bodyPr/>
        <a:lstStyle/>
        <a:p>
          <a:r>
            <a:rPr lang="en-US" dirty="0"/>
            <a:t>VCF Parser</a:t>
          </a:r>
        </a:p>
      </dgm:t>
    </dgm:pt>
    <dgm:pt modelId="{9E23A725-2D1D-614C-B56B-C1F6D7A708E9}" type="parTrans" cxnId="{4CE4B8E3-D270-E54A-A8D9-531BFE3C79CD}">
      <dgm:prSet/>
      <dgm:spPr/>
      <dgm:t>
        <a:bodyPr/>
        <a:lstStyle/>
        <a:p>
          <a:endParaRPr lang="en-US"/>
        </a:p>
      </dgm:t>
    </dgm:pt>
    <dgm:pt modelId="{C15B19BB-D057-F740-998C-FF048B7F6A05}" type="sibTrans" cxnId="{4CE4B8E3-D270-E54A-A8D9-531BFE3C79CD}">
      <dgm:prSet/>
      <dgm:spPr/>
      <dgm:t>
        <a:bodyPr/>
        <a:lstStyle/>
        <a:p>
          <a:endParaRPr lang="en-US"/>
        </a:p>
      </dgm:t>
    </dgm:pt>
    <dgm:pt modelId="{31272FA7-A606-3F4B-A092-B9C44BF5D8D8}">
      <dgm:prSet phldrT="[Text]"/>
      <dgm:spPr/>
      <dgm:t>
        <a:bodyPr/>
        <a:lstStyle/>
        <a:p>
          <a:r>
            <a:rPr lang="en-US" dirty="0"/>
            <a:t>BLAST</a:t>
          </a:r>
        </a:p>
      </dgm:t>
    </dgm:pt>
    <dgm:pt modelId="{14195146-A68A-354F-BA34-8DCFCAC5CF90}" type="parTrans" cxnId="{2A500CFD-1C15-F140-B8D4-E617BA519409}">
      <dgm:prSet/>
      <dgm:spPr/>
      <dgm:t>
        <a:bodyPr/>
        <a:lstStyle/>
        <a:p>
          <a:endParaRPr lang="en-US"/>
        </a:p>
      </dgm:t>
    </dgm:pt>
    <dgm:pt modelId="{5773A32C-7694-434A-BA5F-77A73E359CED}" type="sibTrans" cxnId="{2A500CFD-1C15-F140-B8D4-E617BA519409}">
      <dgm:prSet/>
      <dgm:spPr/>
      <dgm:t>
        <a:bodyPr/>
        <a:lstStyle/>
        <a:p>
          <a:endParaRPr lang="en-US"/>
        </a:p>
      </dgm:t>
    </dgm:pt>
    <dgm:pt modelId="{41DB9EAD-1AD2-1941-8E50-0622AA37D8BB}">
      <dgm:prSet phldrT="[Text]"/>
      <dgm:spPr/>
      <dgm:t>
        <a:bodyPr/>
        <a:lstStyle/>
        <a:p>
          <a:r>
            <a:rPr lang="en-US" dirty="0"/>
            <a:t>Make SV Calls</a:t>
          </a:r>
        </a:p>
      </dgm:t>
    </dgm:pt>
    <dgm:pt modelId="{155E8D85-C0EE-C74D-8B48-F4F15E1ECB43}" type="parTrans" cxnId="{D711EE08-B2D1-C14B-AB8C-E599A5B4E06B}">
      <dgm:prSet/>
      <dgm:spPr/>
      <dgm:t>
        <a:bodyPr/>
        <a:lstStyle/>
        <a:p>
          <a:endParaRPr lang="en-US"/>
        </a:p>
      </dgm:t>
    </dgm:pt>
    <dgm:pt modelId="{2FAE825F-E6A1-EA45-BDF8-2048F31BE80B}" type="sibTrans" cxnId="{D711EE08-B2D1-C14B-AB8C-E599A5B4E06B}">
      <dgm:prSet/>
      <dgm:spPr/>
      <dgm:t>
        <a:bodyPr/>
        <a:lstStyle/>
        <a:p>
          <a:endParaRPr lang="en-US"/>
        </a:p>
      </dgm:t>
    </dgm:pt>
    <dgm:pt modelId="{1C600501-8803-FC46-8A56-D7AFEC8221A5}">
      <dgm:prSet phldrT="[Text]"/>
      <dgm:spPr/>
      <dgm:t>
        <a:bodyPr/>
        <a:lstStyle/>
        <a:p>
          <a:r>
            <a:rPr lang="en-US" dirty="0"/>
            <a:t>Post-Processing</a:t>
          </a:r>
        </a:p>
      </dgm:t>
    </dgm:pt>
    <dgm:pt modelId="{D3D5318E-97AC-774A-BCDE-9BE5023FCFD7}" type="parTrans" cxnId="{27D3BF62-2DC8-AF46-A9EE-F785ABB1FBC4}">
      <dgm:prSet/>
      <dgm:spPr/>
      <dgm:t>
        <a:bodyPr/>
        <a:lstStyle/>
        <a:p>
          <a:endParaRPr lang="en-US"/>
        </a:p>
      </dgm:t>
    </dgm:pt>
    <dgm:pt modelId="{8D61A217-4808-8445-A782-DF562FA18031}" type="sibTrans" cxnId="{27D3BF62-2DC8-AF46-A9EE-F785ABB1FBC4}">
      <dgm:prSet/>
      <dgm:spPr/>
      <dgm:t>
        <a:bodyPr/>
        <a:lstStyle/>
        <a:p>
          <a:endParaRPr lang="en-US"/>
        </a:p>
      </dgm:t>
    </dgm:pt>
    <dgm:pt modelId="{FC409A68-CB83-B848-B13E-655AC972A9CD}">
      <dgm:prSet phldrT="[Text]"/>
      <dgm:spPr/>
      <dgm:t>
        <a:bodyPr/>
        <a:lstStyle/>
        <a:p>
          <a:r>
            <a:rPr lang="en-US" dirty="0"/>
            <a:t>Web Interface</a:t>
          </a:r>
        </a:p>
      </dgm:t>
    </dgm:pt>
    <dgm:pt modelId="{8B92D886-343F-8D4B-AD97-3A653E5EC124}" type="parTrans" cxnId="{2F8D1A01-1A7E-394B-80CA-B178E4614A98}">
      <dgm:prSet/>
      <dgm:spPr/>
      <dgm:t>
        <a:bodyPr/>
        <a:lstStyle/>
        <a:p>
          <a:endParaRPr lang="en-US"/>
        </a:p>
      </dgm:t>
    </dgm:pt>
    <dgm:pt modelId="{3DAB769F-B619-5D4C-9F91-D4245D601954}" type="sibTrans" cxnId="{2F8D1A01-1A7E-394B-80CA-B178E4614A98}">
      <dgm:prSet/>
      <dgm:spPr/>
      <dgm:t>
        <a:bodyPr/>
        <a:lstStyle/>
        <a:p>
          <a:endParaRPr lang="en-US"/>
        </a:p>
      </dgm:t>
    </dgm:pt>
    <dgm:pt modelId="{72CACC6B-09DB-E047-A70D-F84114A4CE1E}">
      <dgm:prSet phldrT="[Text]"/>
      <dgm:spPr/>
      <dgm:t>
        <a:bodyPr/>
        <a:lstStyle/>
        <a:p>
          <a:r>
            <a:rPr lang="en-US" dirty="0"/>
            <a:t>Grab insertion alt alleles</a:t>
          </a:r>
        </a:p>
      </dgm:t>
    </dgm:pt>
    <dgm:pt modelId="{18B61D21-ECE8-D14C-A913-0DA0125C5802}" type="parTrans" cxnId="{C061B14C-7754-3047-B7FA-6D2C07950DE6}">
      <dgm:prSet/>
      <dgm:spPr/>
      <dgm:t>
        <a:bodyPr/>
        <a:lstStyle/>
        <a:p>
          <a:endParaRPr lang="en-US"/>
        </a:p>
      </dgm:t>
    </dgm:pt>
    <dgm:pt modelId="{50608609-9B98-B04A-A620-63A6144A7B1F}" type="sibTrans" cxnId="{C061B14C-7754-3047-B7FA-6D2C07950DE6}">
      <dgm:prSet/>
      <dgm:spPr/>
      <dgm:t>
        <a:bodyPr/>
        <a:lstStyle/>
        <a:p>
          <a:endParaRPr lang="en-US"/>
        </a:p>
      </dgm:t>
    </dgm:pt>
    <dgm:pt modelId="{FD8AC255-2E64-AA45-A023-B4AC5875B160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fastaA</a:t>
          </a:r>
          <a:endParaRPr lang="en-US" dirty="0"/>
        </a:p>
      </dgm:t>
    </dgm:pt>
    <dgm:pt modelId="{96EA5766-6189-3A4B-B51F-C1368E6F603C}" type="parTrans" cxnId="{3779ED53-6A48-9C4E-8933-1C469BBAAA09}">
      <dgm:prSet/>
      <dgm:spPr/>
      <dgm:t>
        <a:bodyPr/>
        <a:lstStyle/>
        <a:p>
          <a:endParaRPr lang="en-US"/>
        </a:p>
      </dgm:t>
    </dgm:pt>
    <dgm:pt modelId="{FBF565F1-1F13-D24F-AD7E-874A0D9507F7}" type="sibTrans" cxnId="{3779ED53-6A48-9C4E-8933-1C469BBAAA09}">
      <dgm:prSet/>
      <dgm:spPr/>
      <dgm:t>
        <a:bodyPr/>
        <a:lstStyle/>
        <a:p>
          <a:endParaRPr lang="en-US"/>
        </a:p>
      </dgm:t>
    </dgm:pt>
    <dgm:pt modelId="{D28149DE-6B7F-1741-A079-D70DD82BC936}">
      <dgm:prSet phldrT="[Text]"/>
      <dgm:spPr/>
      <dgm:t>
        <a:bodyPr/>
        <a:lstStyle/>
        <a:p>
          <a:r>
            <a:rPr lang="en-US" dirty="0"/>
            <a:t>Grab starting position</a:t>
          </a:r>
        </a:p>
      </dgm:t>
    </dgm:pt>
    <dgm:pt modelId="{4DF9D428-1C6B-2541-9372-66073743C16A}" type="parTrans" cxnId="{B25CA775-F82C-3642-9EFB-375F7A453AB9}">
      <dgm:prSet/>
      <dgm:spPr/>
      <dgm:t>
        <a:bodyPr/>
        <a:lstStyle/>
        <a:p>
          <a:endParaRPr lang="en-US"/>
        </a:p>
      </dgm:t>
    </dgm:pt>
    <dgm:pt modelId="{168B7657-BBD3-9E46-B93E-62C26E8A09EE}" type="sibTrans" cxnId="{B25CA775-F82C-3642-9EFB-375F7A453AB9}">
      <dgm:prSet/>
      <dgm:spPr/>
      <dgm:t>
        <a:bodyPr/>
        <a:lstStyle/>
        <a:p>
          <a:endParaRPr lang="en-US"/>
        </a:p>
      </dgm:t>
    </dgm:pt>
    <dgm:pt modelId="{E87298DD-B181-7E42-A21E-59B654B73990}">
      <dgm:prSet phldrT="[Text]"/>
      <dgm:spPr/>
      <dgm:t>
        <a:bodyPr/>
        <a:lstStyle/>
        <a:p>
          <a:r>
            <a:rPr lang="en-US" dirty="0"/>
            <a:t>Align against MEI library</a:t>
          </a:r>
        </a:p>
      </dgm:t>
    </dgm:pt>
    <dgm:pt modelId="{E4D6FEE9-970B-3B4C-B571-73AEBD16A560}" type="parTrans" cxnId="{DBF2EB84-8727-8C47-8485-3DFAB24633B5}">
      <dgm:prSet/>
      <dgm:spPr/>
      <dgm:t>
        <a:bodyPr/>
        <a:lstStyle/>
        <a:p>
          <a:endParaRPr lang="en-US"/>
        </a:p>
      </dgm:t>
    </dgm:pt>
    <dgm:pt modelId="{DCCF7F32-98FC-4644-B39E-E53AFF0F5186}" type="sibTrans" cxnId="{DBF2EB84-8727-8C47-8485-3DFAB24633B5}">
      <dgm:prSet/>
      <dgm:spPr/>
      <dgm:t>
        <a:bodyPr/>
        <a:lstStyle/>
        <a:p>
          <a:endParaRPr lang="en-US"/>
        </a:p>
      </dgm:t>
    </dgm:pt>
    <dgm:pt modelId="{93FDB2E5-A10E-9345-ADDB-4AB4576992B7}">
      <dgm:prSet phldrT="[Text]"/>
      <dgm:spPr/>
      <dgm:t>
        <a:bodyPr/>
        <a:lstStyle/>
        <a:p>
          <a:r>
            <a:rPr lang="en-US" dirty="0"/>
            <a:t>Align against originating chromosome</a:t>
          </a:r>
        </a:p>
      </dgm:t>
    </dgm:pt>
    <dgm:pt modelId="{6E62E212-9814-8544-A81F-73D11667B0C6}" type="parTrans" cxnId="{C74BF7C4-60A3-B849-B936-BB053967F398}">
      <dgm:prSet/>
      <dgm:spPr/>
      <dgm:t>
        <a:bodyPr/>
        <a:lstStyle/>
        <a:p>
          <a:endParaRPr lang="en-US"/>
        </a:p>
      </dgm:t>
    </dgm:pt>
    <dgm:pt modelId="{57AEC9AC-6522-3D4C-BE7B-680A89F7B567}" type="sibTrans" cxnId="{C74BF7C4-60A3-B849-B936-BB053967F398}">
      <dgm:prSet/>
      <dgm:spPr/>
      <dgm:t>
        <a:bodyPr/>
        <a:lstStyle/>
        <a:p>
          <a:endParaRPr lang="en-US"/>
        </a:p>
      </dgm:t>
    </dgm:pt>
    <dgm:pt modelId="{FC233BEC-EF5B-1749-9182-CAEA3FB93B02}">
      <dgm:prSet phldrT="[Text]"/>
      <dgm:spPr/>
      <dgm:t>
        <a:bodyPr/>
        <a:lstStyle/>
        <a:p>
          <a:r>
            <a:rPr lang="en-US" dirty="0"/>
            <a:t>use tab </a:t>
          </a:r>
          <a:r>
            <a:rPr lang="en-US" dirty="0" err="1"/>
            <a:t>delim</a:t>
          </a:r>
          <a:r>
            <a:rPr lang="en-US" dirty="0"/>
            <a:t> BLAST output</a:t>
          </a:r>
        </a:p>
      </dgm:t>
    </dgm:pt>
    <dgm:pt modelId="{7EA27BE9-E5E3-F64A-B5A7-0219DBAD9D05}" type="parTrans" cxnId="{74D2A0BF-FEB5-AF47-8C8A-1ED17D433872}">
      <dgm:prSet/>
      <dgm:spPr/>
      <dgm:t>
        <a:bodyPr/>
        <a:lstStyle/>
        <a:p>
          <a:endParaRPr lang="en-US"/>
        </a:p>
      </dgm:t>
    </dgm:pt>
    <dgm:pt modelId="{19690F29-E9A3-2B4B-A052-9A2E8320D4F3}" type="sibTrans" cxnId="{74D2A0BF-FEB5-AF47-8C8A-1ED17D433872}">
      <dgm:prSet/>
      <dgm:spPr/>
      <dgm:t>
        <a:bodyPr/>
        <a:lstStyle/>
        <a:p>
          <a:endParaRPr lang="en-US"/>
        </a:p>
      </dgm:t>
    </dgm:pt>
    <dgm:pt modelId="{536DED14-D9CF-9642-95FE-7B010B302CCF}">
      <dgm:prSet phldrT="[Text]"/>
      <dgm:spPr/>
      <dgm:t>
        <a:bodyPr/>
        <a:lstStyle/>
        <a:p>
          <a:r>
            <a:rPr lang="en-US" dirty="0"/>
            <a:t>subset for good alignments</a:t>
          </a:r>
        </a:p>
      </dgm:t>
    </dgm:pt>
    <dgm:pt modelId="{716D079F-648D-6F4B-8003-1CBBF5792D2C}" type="parTrans" cxnId="{15F4E13F-E912-3A4C-BF37-EEAA14CE501B}">
      <dgm:prSet/>
      <dgm:spPr/>
      <dgm:t>
        <a:bodyPr/>
        <a:lstStyle/>
        <a:p>
          <a:endParaRPr lang="en-US"/>
        </a:p>
      </dgm:t>
    </dgm:pt>
    <dgm:pt modelId="{D3E7F1E3-9A2F-3B43-8B0B-54C49E716998}" type="sibTrans" cxnId="{15F4E13F-E912-3A4C-BF37-EEAA14CE501B}">
      <dgm:prSet/>
      <dgm:spPr/>
      <dgm:t>
        <a:bodyPr/>
        <a:lstStyle/>
        <a:p>
          <a:endParaRPr lang="en-US"/>
        </a:p>
      </dgm:t>
    </dgm:pt>
    <dgm:pt modelId="{1C87BDDC-9DD8-2840-87E2-9BA0C44E68A2}">
      <dgm:prSet phldrT="[Text]"/>
      <dgm:spPr/>
      <dgm:t>
        <a:bodyPr/>
        <a:lstStyle/>
        <a:p>
          <a:r>
            <a:rPr lang="en-US" dirty="0"/>
            <a:t>use logic to define SVs</a:t>
          </a:r>
        </a:p>
      </dgm:t>
    </dgm:pt>
    <dgm:pt modelId="{F5EC99A4-3323-0945-85EF-7C27DD8F45D3}" type="parTrans" cxnId="{D131C88A-7871-6C44-958B-7DA6934AC4C1}">
      <dgm:prSet/>
      <dgm:spPr/>
      <dgm:t>
        <a:bodyPr/>
        <a:lstStyle/>
        <a:p>
          <a:endParaRPr lang="en-US"/>
        </a:p>
      </dgm:t>
    </dgm:pt>
    <dgm:pt modelId="{47724DEB-6338-4244-BB25-732630ADB55F}" type="sibTrans" cxnId="{D131C88A-7871-6C44-958B-7DA6934AC4C1}">
      <dgm:prSet/>
      <dgm:spPr/>
      <dgm:t>
        <a:bodyPr/>
        <a:lstStyle/>
        <a:p>
          <a:endParaRPr lang="en-US"/>
        </a:p>
      </dgm:t>
    </dgm:pt>
    <dgm:pt modelId="{41C3ADE0-8EA8-6943-9553-8259E9D186EA}">
      <dgm:prSet phldrT="[Text]"/>
      <dgm:spPr/>
      <dgm:t>
        <a:bodyPr/>
        <a:lstStyle/>
        <a:p>
          <a:r>
            <a:rPr lang="en-US" dirty="0"/>
            <a:t>merge overlapping calls</a:t>
          </a:r>
        </a:p>
      </dgm:t>
    </dgm:pt>
    <dgm:pt modelId="{620576D3-4424-0F4C-9041-7F4BD46A0D6A}" type="parTrans" cxnId="{B4701A67-AF21-6F44-9A32-DED7CA0F0867}">
      <dgm:prSet/>
      <dgm:spPr/>
      <dgm:t>
        <a:bodyPr/>
        <a:lstStyle/>
        <a:p>
          <a:endParaRPr lang="en-US"/>
        </a:p>
      </dgm:t>
    </dgm:pt>
    <dgm:pt modelId="{DC622D1E-4D20-7B49-ABE4-208CA2E84557}" type="sibTrans" cxnId="{B4701A67-AF21-6F44-9A32-DED7CA0F0867}">
      <dgm:prSet/>
      <dgm:spPr/>
      <dgm:t>
        <a:bodyPr/>
        <a:lstStyle/>
        <a:p>
          <a:endParaRPr lang="en-US"/>
        </a:p>
      </dgm:t>
    </dgm:pt>
    <dgm:pt modelId="{FC9211B6-E0D7-7D4F-B97A-6630D32652AD}">
      <dgm:prSet phldrT="[Text]"/>
      <dgm:spPr/>
      <dgm:t>
        <a:bodyPr/>
        <a:lstStyle/>
        <a:p>
          <a:r>
            <a:rPr lang="en-US" dirty="0"/>
            <a:t>call </a:t>
          </a:r>
          <a:r>
            <a:rPr lang="en-US" dirty="0" err="1"/>
            <a:t>pgenes</a:t>
          </a:r>
          <a:endParaRPr lang="en-US" dirty="0"/>
        </a:p>
      </dgm:t>
    </dgm:pt>
    <dgm:pt modelId="{3E024E28-6E4A-D14A-9873-0A2B6BE59BD4}" type="parTrans" cxnId="{A4FEB10F-69B1-2B48-9988-55ECE13B187B}">
      <dgm:prSet/>
      <dgm:spPr/>
      <dgm:t>
        <a:bodyPr/>
        <a:lstStyle/>
        <a:p>
          <a:endParaRPr lang="en-US"/>
        </a:p>
      </dgm:t>
    </dgm:pt>
    <dgm:pt modelId="{30E939D6-3115-2640-9039-F4ADAC0963DE}" type="sibTrans" cxnId="{A4FEB10F-69B1-2B48-9988-55ECE13B187B}">
      <dgm:prSet/>
      <dgm:spPr/>
      <dgm:t>
        <a:bodyPr/>
        <a:lstStyle/>
        <a:p>
          <a:endParaRPr lang="en-US"/>
        </a:p>
      </dgm:t>
    </dgm:pt>
    <dgm:pt modelId="{E30161E4-6E72-764E-B963-FF68D1B1D5DB}">
      <dgm:prSet phldrT="[Text]"/>
      <dgm:spPr/>
      <dgm:t>
        <a:bodyPr/>
        <a:lstStyle/>
        <a:p>
          <a:r>
            <a:rPr lang="en-US" dirty="0"/>
            <a:t>overlap with known events</a:t>
          </a:r>
        </a:p>
      </dgm:t>
    </dgm:pt>
    <dgm:pt modelId="{7DF3057E-CBD2-E849-87D9-30EDE6342763}" type="parTrans" cxnId="{B45D5F8D-A4E4-1145-BE03-1AB538D61F35}">
      <dgm:prSet/>
      <dgm:spPr/>
      <dgm:t>
        <a:bodyPr/>
        <a:lstStyle/>
        <a:p>
          <a:endParaRPr lang="en-US"/>
        </a:p>
      </dgm:t>
    </dgm:pt>
    <dgm:pt modelId="{9384214C-B776-F846-87DC-C0A813C71D98}" type="sibTrans" cxnId="{B45D5F8D-A4E4-1145-BE03-1AB538D61F35}">
      <dgm:prSet/>
      <dgm:spPr/>
      <dgm:t>
        <a:bodyPr/>
        <a:lstStyle/>
        <a:p>
          <a:endParaRPr lang="en-US"/>
        </a:p>
      </dgm:t>
    </dgm:pt>
    <dgm:pt modelId="{764DE449-D8F6-0B48-B685-1626887761BB}">
      <dgm:prSet phldrT="[Text]"/>
      <dgm:spPr/>
      <dgm:t>
        <a:bodyPr/>
        <a:lstStyle/>
        <a:p>
          <a:r>
            <a:rPr lang="en-US" dirty="0"/>
            <a:t>further SV call refining</a:t>
          </a:r>
        </a:p>
      </dgm:t>
    </dgm:pt>
    <dgm:pt modelId="{BDB695B1-2104-EF4B-B2FD-6D690BC06839}" type="parTrans" cxnId="{6F4E38F1-D00D-914F-9BD9-86B8227CB227}">
      <dgm:prSet/>
      <dgm:spPr/>
      <dgm:t>
        <a:bodyPr/>
        <a:lstStyle/>
        <a:p>
          <a:endParaRPr lang="en-US"/>
        </a:p>
      </dgm:t>
    </dgm:pt>
    <dgm:pt modelId="{E2CF3B8F-107B-6D45-9CFB-551CCF304DC7}" type="sibTrans" cxnId="{6F4E38F1-D00D-914F-9BD9-86B8227CB227}">
      <dgm:prSet/>
      <dgm:spPr/>
      <dgm:t>
        <a:bodyPr/>
        <a:lstStyle/>
        <a:p>
          <a:endParaRPr lang="en-US"/>
        </a:p>
      </dgm:t>
    </dgm:pt>
    <dgm:pt modelId="{B2DB376B-393A-B748-8E46-19B83DB62A9A}">
      <dgm:prSet phldrT="[Text]"/>
      <dgm:spPr/>
      <dgm:t>
        <a:bodyPr/>
        <a:lstStyle/>
        <a:p>
          <a:r>
            <a:rPr lang="en-US" dirty="0"/>
            <a:t>make raw and merged calls available</a:t>
          </a:r>
        </a:p>
      </dgm:t>
    </dgm:pt>
    <dgm:pt modelId="{876CABA2-8ED6-714A-9F0C-10A2F01FEE0C}" type="parTrans" cxnId="{F9223292-511A-364F-9CCE-0725B93B04A7}">
      <dgm:prSet/>
      <dgm:spPr/>
      <dgm:t>
        <a:bodyPr/>
        <a:lstStyle/>
        <a:p>
          <a:endParaRPr lang="en-US"/>
        </a:p>
      </dgm:t>
    </dgm:pt>
    <dgm:pt modelId="{C3A9990E-2662-8246-86EC-78C67AFC093B}" type="sibTrans" cxnId="{F9223292-511A-364F-9CCE-0725B93B04A7}">
      <dgm:prSet/>
      <dgm:spPr/>
      <dgm:t>
        <a:bodyPr/>
        <a:lstStyle/>
        <a:p>
          <a:endParaRPr lang="en-US"/>
        </a:p>
      </dgm:t>
    </dgm:pt>
    <dgm:pt modelId="{CA75147F-DA60-8B4D-82AA-7A1FAAFD20D8}">
      <dgm:prSet phldrT="[Text]"/>
      <dgm:spPr/>
      <dgm:t>
        <a:bodyPr/>
        <a:lstStyle/>
        <a:p>
          <a:r>
            <a:rPr lang="en-US" dirty="0"/>
            <a:t>be able to subset by SV type and region</a:t>
          </a:r>
        </a:p>
      </dgm:t>
    </dgm:pt>
    <dgm:pt modelId="{63067AE1-AB09-E34A-8A35-FBA2AB2EF5A9}" type="parTrans" cxnId="{CA67720C-CEF2-234F-A610-2331F1E9F722}">
      <dgm:prSet/>
      <dgm:spPr/>
      <dgm:t>
        <a:bodyPr/>
        <a:lstStyle/>
        <a:p>
          <a:endParaRPr lang="en-US"/>
        </a:p>
      </dgm:t>
    </dgm:pt>
    <dgm:pt modelId="{8028569C-3DD5-3A4E-B4C8-6CA0B39B1966}" type="sibTrans" cxnId="{CA67720C-CEF2-234F-A610-2331F1E9F722}">
      <dgm:prSet/>
      <dgm:spPr/>
      <dgm:t>
        <a:bodyPr/>
        <a:lstStyle/>
        <a:p>
          <a:endParaRPr lang="en-US"/>
        </a:p>
      </dgm:t>
    </dgm:pt>
    <dgm:pt modelId="{4335F0D1-3C2B-EB4A-B555-76233E055A86}" type="pres">
      <dgm:prSet presAssocID="{AABA367F-A8FD-EA46-8162-AA0A424EF01D}" presName="diagram" presStyleCnt="0">
        <dgm:presLayoutVars>
          <dgm:dir/>
          <dgm:resizeHandles val="exact"/>
        </dgm:presLayoutVars>
      </dgm:prSet>
      <dgm:spPr/>
    </dgm:pt>
    <dgm:pt modelId="{A0E64C2A-F063-894E-907B-0315FECDD32B}" type="pres">
      <dgm:prSet presAssocID="{C947B0C7-3DFA-3244-B04C-3CC782F9AEFD}" presName="node" presStyleLbl="node1" presStyleIdx="0" presStyleCnt="5">
        <dgm:presLayoutVars>
          <dgm:bulletEnabled val="1"/>
        </dgm:presLayoutVars>
      </dgm:prSet>
      <dgm:spPr/>
    </dgm:pt>
    <dgm:pt modelId="{98F4319A-CF95-8445-B89A-5FE8495DD913}" type="pres">
      <dgm:prSet presAssocID="{C15B19BB-D057-F740-998C-FF048B7F6A05}" presName="sibTrans" presStyleLbl="sibTrans2D1" presStyleIdx="0" presStyleCnt="4"/>
      <dgm:spPr/>
    </dgm:pt>
    <dgm:pt modelId="{4447D4AE-392E-ED4D-8B0D-2CEE05C08A31}" type="pres">
      <dgm:prSet presAssocID="{C15B19BB-D057-F740-998C-FF048B7F6A05}" presName="connectorText" presStyleLbl="sibTrans2D1" presStyleIdx="0" presStyleCnt="4"/>
      <dgm:spPr/>
    </dgm:pt>
    <dgm:pt modelId="{C523AA12-947D-9940-A01C-65F466166878}" type="pres">
      <dgm:prSet presAssocID="{31272FA7-A606-3F4B-A092-B9C44BF5D8D8}" presName="node" presStyleLbl="node1" presStyleIdx="1" presStyleCnt="5">
        <dgm:presLayoutVars>
          <dgm:bulletEnabled val="1"/>
        </dgm:presLayoutVars>
      </dgm:prSet>
      <dgm:spPr/>
    </dgm:pt>
    <dgm:pt modelId="{CDB0866F-31CC-CD44-AE4A-B2829C7C579C}" type="pres">
      <dgm:prSet presAssocID="{5773A32C-7694-434A-BA5F-77A73E359CED}" presName="sibTrans" presStyleLbl="sibTrans2D1" presStyleIdx="1" presStyleCnt="4"/>
      <dgm:spPr/>
    </dgm:pt>
    <dgm:pt modelId="{29BF40A9-DA7D-5347-A9C3-9D0C6A175083}" type="pres">
      <dgm:prSet presAssocID="{5773A32C-7694-434A-BA5F-77A73E359CED}" presName="connectorText" presStyleLbl="sibTrans2D1" presStyleIdx="1" presStyleCnt="4"/>
      <dgm:spPr/>
    </dgm:pt>
    <dgm:pt modelId="{3C83CAC4-470C-7C42-838B-0235C1F8A758}" type="pres">
      <dgm:prSet presAssocID="{41DB9EAD-1AD2-1941-8E50-0622AA37D8BB}" presName="node" presStyleLbl="node1" presStyleIdx="2" presStyleCnt="5">
        <dgm:presLayoutVars>
          <dgm:bulletEnabled val="1"/>
        </dgm:presLayoutVars>
      </dgm:prSet>
      <dgm:spPr/>
    </dgm:pt>
    <dgm:pt modelId="{13064FA4-B326-8F48-9695-20BD23751C7F}" type="pres">
      <dgm:prSet presAssocID="{2FAE825F-E6A1-EA45-BDF8-2048F31BE80B}" presName="sibTrans" presStyleLbl="sibTrans2D1" presStyleIdx="2" presStyleCnt="4"/>
      <dgm:spPr/>
    </dgm:pt>
    <dgm:pt modelId="{46645E04-85AA-4C48-93BF-D5CE2A311286}" type="pres">
      <dgm:prSet presAssocID="{2FAE825F-E6A1-EA45-BDF8-2048F31BE80B}" presName="connectorText" presStyleLbl="sibTrans2D1" presStyleIdx="2" presStyleCnt="4"/>
      <dgm:spPr/>
    </dgm:pt>
    <dgm:pt modelId="{02A11ABE-DFF7-1B40-B4E2-24152CE2A43F}" type="pres">
      <dgm:prSet presAssocID="{1C600501-8803-FC46-8A56-D7AFEC8221A5}" presName="node" presStyleLbl="node1" presStyleIdx="3" presStyleCnt="5">
        <dgm:presLayoutVars>
          <dgm:bulletEnabled val="1"/>
        </dgm:presLayoutVars>
      </dgm:prSet>
      <dgm:spPr/>
    </dgm:pt>
    <dgm:pt modelId="{C31BE8ED-26DF-084F-8BC8-B59A0630728D}" type="pres">
      <dgm:prSet presAssocID="{8D61A217-4808-8445-A782-DF562FA18031}" presName="sibTrans" presStyleLbl="sibTrans2D1" presStyleIdx="3" presStyleCnt="4"/>
      <dgm:spPr/>
    </dgm:pt>
    <dgm:pt modelId="{94FDC1C8-F230-8E46-83A6-FB01DB9F24FB}" type="pres">
      <dgm:prSet presAssocID="{8D61A217-4808-8445-A782-DF562FA18031}" presName="connectorText" presStyleLbl="sibTrans2D1" presStyleIdx="3" presStyleCnt="4"/>
      <dgm:spPr/>
    </dgm:pt>
    <dgm:pt modelId="{3C1EA3E8-5600-9745-98A2-92FC8ACA4342}" type="pres">
      <dgm:prSet presAssocID="{FC409A68-CB83-B848-B13E-655AC972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2F8D1A01-1A7E-394B-80CA-B178E4614A98}" srcId="{AABA367F-A8FD-EA46-8162-AA0A424EF01D}" destId="{FC409A68-CB83-B848-B13E-655AC972A9CD}" srcOrd="4" destOrd="0" parTransId="{8B92D886-343F-8D4B-AD97-3A653E5EC124}" sibTransId="{3DAB769F-B619-5D4C-9F91-D4245D601954}"/>
    <dgm:cxn modelId="{D711EE08-B2D1-C14B-AB8C-E599A5B4E06B}" srcId="{AABA367F-A8FD-EA46-8162-AA0A424EF01D}" destId="{41DB9EAD-1AD2-1941-8E50-0622AA37D8BB}" srcOrd="2" destOrd="0" parTransId="{155E8D85-C0EE-C74D-8B48-F4F15E1ECB43}" sibTransId="{2FAE825F-E6A1-EA45-BDF8-2048F31BE80B}"/>
    <dgm:cxn modelId="{CA67720C-CEF2-234F-A610-2331F1E9F722}" srcId="{FC409A68-CB83-B848-B13E-655AC972A9CD}" destId="{CA75147F-DA60-8B4D-82AA-7A1FAAFD20D8}" srcOrd="1" destOrd="0" parTransId="{63067AE1-AB09-E34A-8A35-FBA2AB2EF5A9}" sibTransId="{8028569C-3DD5-3A4E-B4C8-6CA0B39B1966}"/>
    <dgm:cxn modelId="{A4FEB10F-69B1-2B48-9988-55ECE13B187B}" srcId="{1C600501-8803-FC46-8A56-D7AFEC8221A5}" destId="{FC9211B6-E0D7-7D4F-B97A-6630D32652AD}" srcOrd="1" destOrd="0" parTransId="{3E024E28-6E4A-D14A-9873-0A2B6BE59BD4}" sibTransId="{30E939D6-3115-2640-9039-F4ADAC0963DE}"/>
    <dgm:cxn modelId="{A295BE10-EC17-EB41-BBE9-842DAEAA4C4D}" type="presOf" srcId="{B2DB376B-393A-B748-8E46-19B83DB62A9A}" destId="{3C1EA3E8-5600-9745-98A2-92FC8ACA4342}" srcOrd="0" destOrd="1" presId="urn:microsoft.com/office/officeart/2005/8/layout/process5"/>
    <dgm:cxn modelId="{115EC524-F18B-1246-B3CA-3E65078A05E0}" type="presOf" srcId="{41C3ADE0-8EA8-6943-9553-8259E9D186EA}" destId="{02A11ABE-DFF7-1B40-B4E2-24152CE2A43F}" srcOrd="0" destOrd="1" presId="urn:microsoft.com/office/officeart/2005/8/layout/process5"/>
    <dgm:cxn modelId="{5192B625-506B-644C-BF6A-7C082E042408}" type="presOf" srcId="{CA75147F-DA60-8B4D-82AA-7A1FAAFD20D8}" destId="{3C1EA3E8-5600-9745-98A2-92FC8ACA4342}" srcOrd="0" destOrd="2" presId="urn:microsoft.com/office/officeart/2005/8/layout/process5"/>
    <dgm:cxn modelId="{51B70F31-9888-F041-90CE-33D75F932DC7}" type="presOf" srcId="{C15B19BB-D057-F740-998C-FF048B7F6A05}" destId="{98F4319A-CF95-8445-B89A-5FE8495DD913}" srcOrd="0" destOrd="0" presId="urn:microsoft.com/office/officeart/2005/8/layout/process5"/>
    <dgm:cxn modelId="{03310537-3596-CB4E-8626-CA1C7A9BFD58}" type="presOf" srcId="{72CACC6B-09DB-E047-A70D-F84114A4CE1E}" destId="{A0E64C2A-F063-894E-907B-0315FECDD32B}" srcOrd="0" destOrd="1" presId="urn:microsoft.com/office/officeart/2005/8/layout/process5"/>
    <dgm:cxn modelId="{DC17963C-C6A5-6F49-AD1E-6C91755776DE}" type="presOf" srcId="{93FDB2E5-A10E-9345-ADDB-4AB4576992B7}" destId="{C523AA12-947D-9940-A01C-65F466166878}" srcOrd="0" destOrd="2" presId="urn:microsoft.com/office/officeart/2005/8/layout/process5"/>
    <dgm:cxn modelId="{15F4E13F-E912-3A4C-BF37-EEAA14CE501B}" srcId="{41DB9EAD-1AD2-1941-8E50-0622AA37D8BB}" destId="{536DED14-D9CF-9642-95FE-7B010B302CCF}" srcOrd="1" destOrd="0" parTransId="{716D079F-648D-6F4B-8003-1CBBF5792D2C}" sibTransId="{D3E7F1E3-9A2F-3B43-8B0B-54C49E716998}"/>
    <dgm:cxn modelId="{C6AA064B-3983-8046-8E22-94BC63877952}" type="presOf" srcId="{5773A32C-7694-434A-BA5F-77A73E359CED}" destId="{29BF40A9-DA7D-5347-A9C3-9D0C6A175083}" srcOrd="1" destOrd="0" presId="urn:microsoft.com/office/officeart/2005/8/layout/process5"/>
    <dgm:cxn modelId="{C061B14C-7754-3047-B7FA-6D2C07950DE6}" srcId="{C947B0C7-3DFA-3244-B04C-3CC782F9AEFD}" destId="{72CACC6B-09DB-E047-A70D-F84114A4CE1E}" srcOrd="0" destOrd="0" parTransId="{18B61D21-ECE8-D14C-A913-0DA0125C5802}" sibTransId="{50608609-9B98-B04A-A620-63A6144A7B1F}"/>
    <dgm:cxn modelId="{039E794E-A260-FD46-AD78-62AF021995DC}" type="presOf" srcId="{FD8AC255-2E64-AA45-A023-B4AC5875B160}" destId="{A0E64C2A-F063-894E-907B-0315FECDD32B}" srcOrd="0" destOrd="3" presId="urn:microsoft.com/office/officeart/2005/8/layout/process5"/>
    <dgm:cxn modelId="{3779ED53-6A48-9C4E-8933-1C469BBAAA09}" srcId="{C947B0C7-3DFA-3244-B04C-3CC782F9AEFD}" destId="{FD8AC255-2E64-AA45-A023-B4AC5875B160}" srcOrd="2" destOrd="0" parTransId="{96EA5766-6189-3A4B-B51F-C1368E6F603C}" sibTransId="{FBF565F1-1F13-D24F-AD7E-874A0D9507F7}"/>
    <dgm:cxn modelId="{DD64DD56-22B9-3947-A3F3-7A47D476699B}" type="presOf" srcId="{764DE449-D8F6-0B48-B685-1626887761BB}" destId="{02A11ABE-DFF7-1B40-B4E2-24152CE2A43F}" srcOrd="0" destOrd="4" presId="urn:microsoft.com/office/officeart/2005/8/layout/process5"/>
    <dgm:cxn modelId="{27D3BF62-2DC8-AF46-A9EE-F785ABB1FBC4}" srcId="{AABA367F-A8FD-EA46-8162-AA0A424EF01D}" destId="{1C600501-8803-FC46-8A56-D7AFEC8221A5}" srcOrd="3" destOrd="0" parTransId="{D3D5318E-97AC-774A-BCDE-9BE5023FCFD7}" sibTransId="{8D61A217-4808-8445-A782-DF562FA18031}"/>
    <dgm:cxn modelId="{FE929A63-B591-3947-8A91-274627526A6A}" type="presOf" srcId="{2FAE825F-E6A1-EA45-BDF8-2048F31BE80B}" destId="{46645E04-85AA-4C48-93BF-D5CE2A311286}" srcOrd="1" destOrd="0" presId="urn:microsoft.com/office/officeart/2005/8/layout/process5"/>
    <dgm:cxn modelId="{8B144566-FED8-B549-A0C9-230E20E992FF}" type="presOf" srcId="{FC233BEC-EF5B-1749-9182-CAEA3FB93B02}" destId="{3C83CAC4-470C-7C42-838B-0235C1F8A758}" srcOrd="0" destOrd="1" presId="urn:microsoft.com/office/officeart/2005/8/layout/process5"/>
    <dgm:cxn modelId="{B4701A67-AF21-6F44-9A32-DED7CA0F0867}" srcId="{1C600501-8803-FC46-8A56-D7AFEC8221A5}" destId="{41C3ADE0-8EA8-6943-9553-8259E9D186EA}" srcOrd="0" destOrd="0" parTransId="{620576D3-4424-0F4C-9041-7F4BD46A0D6A}" sibTransId="{DC622D1E-4D20-7B49-ABE4-208CA2E84557}"/>
    <dgm:cxn modelId="{B25CA775-F82C-3642-9EFB-375F7A453AB9}" srcId="{C947B0C7-3DFA-3244-B04C-3CC782F9AEFD}" destId="{D28149DE-6B7F-1741-A079-D70DD82BC936}" srcOrd="1" destOrd="0" parTransId="{4DF9D428-1C6B-2541-9372-66073743C16A}" sibTransId="{168B7657-BBD3-9E46-B93E-62C26E8A09EE}"/>
    <dgm:cxn modelId="{DBF2EB84-8727-8C47-8485-3DFAB24633B5}" srcId="{31272FA7-A606-3F4B-A092-B9C44BF5D8D8}" destId="{E87298DD-B181-7E42-A21E-59B654B73990}" srcOrd="0" destOrd="0" parTransId="{E4D6FEE9-970B-3B4C-B571-73AEBD16A560}" sibTransId="{DCCF7F32-98FC-4644-B39E-E53AFF0F5186}"/>
    <dgm:cxn modelId="{B9E7DD85-956B-3D49-8843-2000674C2AAA}" type="presOf" srcId="{8D61A217-4808-8445-A782-DF562FA18031}" destId="{94FDC1C8-F230-8E46-83A6-FB01DB9F24FB}" srcOrd="1" destOrd="0" presId="urn:microsoft.com/office/officeart/2005/8/layout/process5"/>
    <dgm:cxn modelId="{D131C88A-7871-6C44-958B-7DA6934AC4C1}" srcId="{41DB9EAD-1AD2-1941-8E50-0622AA37D8BB}" destId="{1C87BDDC-9DD8-2840-87E2-9BA0C44E68A2}" srcOrd="2" destOrd="0" parTransId="{F5EC99A4-3323-0945-85EF-7C27DD8F45D3}" sibTransId="{47724DEB-6338-4244-BB25-732630ADB55F}"/>
    <dgm:cxn modelId="{B45D5F8D-A4E4-1145-BE03-1AB538D61F35}" srcId="{1C600501-8803-FC46-8A56-D7AFEC8221A5}" destId="{E30161E4-6E72-764E-B963-FF68D1B1D5DB}" srcOrd="2" destOrd="0" parTransId="{7DF3057E-CBD2-E849-87D9-30EDE6342763}" sibTransId="{9384214C-B776-F846-87DC-C0A813C71D98}"/>
    <dgm:cxn modelId="{F9223292-511A-364F-9CCE-0725B93B04A7}" srcId="{FC409A68-CB83-B848-B13E-655AC972A9CD}" destId="{B2DB376B-393A-B748-8E46-19B83DB62A9A}" srcOrd="0" destOrd="0" parTransId="{876CABA2-8ED6-714A-9F0C-10A2F01FEE0C}" sibTransId="{C3A9990E-2662-8246-86EC-78C67AFC093B}"/>
    <dgm:cxn modelId="{F05BE193-1B1F-2440-B09D-CE0AA82D02F5}" type="presOf" srcId="{D28149DE-6B7F-1741-A079-D70DD82BC936}" destId="{A0E64C2A-F063-894E-907B-0315FECDD32B}" srcOrd="0" destOrd="2" presId="urn:microsoft.com/office/officeart/2005/8/layout/process5"/>
    <dgm:cxn modelId="{919D01A0-1FD1-0E49-979B-7833DAE5E1E3}" type="presOf" srcId="{31272FA7-A606-3F4B-A092-B9C44BF5D8D8}" destId="{C523AA12-947D-9940-A01C-65F466166878}" srcOrd="0" destOrd="0" presId="urn:microsoft.com/office/officeart/2005/8/layout/process5"/>
    <dgm:cxn modelId="{1E477FAE-B5EC-FD4C-8100-2F96F3C52DF2}" type="presOf" srcId="{41DB9EAD-1AD2-1941-8E50-0622AA37D8BB}" destId="{3C83CAC4-470C-7C42-838B-0235C1F8A758}" srcOrd="0" destOrd="0" presId="urn:microsoft.com/office/officeart/2005/8/layout/process5"/>
    <dgm:cxn modelId="{0EF508B3-952E-204C-B3BA-DD8FD8CDF3F6}" type="presOf" srcId="{C947B0C7-3DFA-3244-B04C-3CC782F9AEFD}" destId="{A0E64C2A-F063-894E-907B-0315FECDD32B}" srcOrd="0" destOrd="0" presId="urn:microsoft.com/office/officeart/2005/8/layout/process5"/>
    <dgm:cxn modelId="{6B5875B7-5FD1-824C-9CC7-0AA09F911BF7}" type="presOf" srcId="{1C87BDDC-9DD8-2840-87E2-9BA0C44E68A2}" destId="{3C83CAC4-470C-7C42-838B-0235C1F8A758}" srcOrd="0" destOrd="3" presId="urn:microsoft.com/office/officeart/2005/8/layout/process5"/>
    <dgm:cxn modelId="{6104A9B7-F7D5-7145-ABD2-76B8F3E51BC2}" type="presOf" srcId="{5773A32C-7694-434A-BA5F-77A73E359CED}" destId="{CDB0866F-31CC-CD44-AE4A-B2829C7C579C}" srcOrd="0" destOrd="0" presId="urn:microsoft.com/office/officeart/2005/8/layout/process5"/>
    <dgm:cxn modelId="{ACB28CBE-B331-1542-9527-5EBBE64423E2}" type="presOf" srcId="{8D61A217-4808-8445-A782-DF562FA18031}" destId="{C31BE8ED-26DF-084F-8BC8-B59A0630728D}" srcOrd="0" destOrd="0" presId="urn:microsoft.com/office/officeart/2005/8/layout/process5"/>
    <dgm:cxn modelId="{74D2A0BF-FEB5-AF47-8C8A-1ED17D433872}" srcId="{41DB9EAD-1AD2-1941-8E50-0622AA37D8BB}" destId="{FC233BEC-EF5B-1749-9182-CAEA3FB93B02}" srcOrd="0" destOrd="0" parTransId="{7EA27BE9-E5E3-F64A-B5A7-0219DBAD9D05}" sibTransId="{19690F29-E9A3-2B4B-A052-9A2E8320D4F3}"/>
    <dgm:cxn modelId="{C74BF7C4-60A3-B849-B936-BB053967F398}" srcId="{31272FA7-A606-3F4B-A092-B9C44BF5D8D8}" destId="{93FDB2E5-A10E-9345-ADDB-4AB4576992B7}" srcOrd="1" destOrd="0" parTransId="{6E62E212-9814-8544-A81F-73D11667B0C6}" sibTransId="{57AEC9AC-6522-3D4C-BE7B-680A89F7B567}"/>
    <dgm:cxn modelId="{977227D4-4111-5C45-84A0-DA60BD6E93D8}" type="presOf" srcId="{E87298DD-B181-7E42-A21E-59B654B73990}" destId="{C523AA12-947D-9940-A01C-65F466166878}" srcOrd="0" destOrd="1" presId="urn:microsoft.com/office/officeart/2005/8/layout/process5"/>
    <dgm:cxn modelId="{56C6E1DC-39CF-AA4F-B434-ED0B77277BC8}" type="presOf" srcId="{1C600501-8803-FC46-8A56-D7AFEC8221A5}" destId="{02A11ABE-DFF7-1B40-B4E2-24152CE2A43F}" srcOrd="0" destOrd="0" presId="urn:microsoft.com/office/officeart/2005/8/layout/process5"/>
    <dgm:cxn modelId="{4CE4B8E3-D270-E54A-A8D9-531BFE3C79CD}" srcId="{AABA367F-A8FD-EA46-8162-AA0A424EF01D}" destId="{C947B0C7-3DFA-3244-B04C-3CC782F9AEFD}" srcOrd="0" destOrd="0" parTransId="{9E23A725-2D1D-614C-B56B-C1F6D7A708E9}" sibTransId="{C15B19BB-D057-F740-998C-FF048B7F6A05}"/>
    <dgm:cxn modelId="{6F4154E5-4DE7-BE4A-903F-49BE85134F5A}" type="presOf" srcId="{FC409A68-CB83-B848-B13E-655AC972A9CD}" destId="{3C1EA3E8-5600-9745-98A2-92FC8ACA4342}" srcOrd="0" destOrd="0" presId="urn:microsoft.com/office/officeart/2005/8/layout/process5"/>
    <dgm:cxn modelId="{FB2DB4EF-2C14-2142-BA87-F63393CEBD33}" type="presOf" srcId="{C15B19BB-D057-F740-998C-FF048B7F6A05}" destId="{4447D4AE-392E-ED4D-8B0D-2CEE05C08A31}" srcOrd="1" destOrd="0" presId="urn:microsoft.com/office/officeart/2005/8/layout/process5"/>
    <dgm:cxn modelId="{6F4E38F1-D00D-914F-9BD9-86B8227CB227}" srcId="{1C600501-8803-FC46-8A56-D7AFEC8221A5}" destId="{764DE449-D8F6-0B48-B685-1626887761BB}" srcOrd="3" destOrd="0" parTransId="{BDB695B1-2104-EF4B-B2FD-6D690BC06839}" sibTransId="{E2CF3B8F-107B-6D45-9CFB-551CCF304DC7}"/>
    <dgm:cxn modelId="{243F90F6-B53F-5449-AF8F-4FD8C92F67E4}" type="presOf" srcId="{536DED14-D9CF-9642-95FE-7B010B302CCF}" destId="{3C83CAC4-470C-7C42-838B-0235C1F8A758}" srcOrd="0" destOrd="2" presId="urn:microsoft.com/office/officeart/2005/8/layout/process5"/>
    <dgm:cxn modelId="{A04CCDF9-C75C-3B47-8FF1-CCC0B565B245}" type="presOf" srcId="{AABA367F-A8FD-EA46-8162-AA0A424EF01D}" destId="{4335F0D1-3C2B-EB4A-B555-76233E055A86}" srcOrd="0" destOrd="0" presId="urn:microsoft.com/office/officeart/2005/8/layout/process5"/>
    <dgm:cxn modelId="{9C1EA7FA-073B-A04A-ADA6-1FD7BBA1A749}" type="presOf" srcId="{FC9211B6-E0D7-7D4F-B97A-6630D32652AD}" destId="{02A11ABE-DFF7-1B40-B4E2-24152CE2A43F}" srcOrd="0" destOrd="2" presId="urn:microsoft.com/office/officeart/2005/8/layout/process5"/>
    <dgm:cxn modelId="{D49C8EFC-3CE1-4A42-B6E0-8EFE3AA72809}" type="presOf" srcId="{2FAE825F-E6A1-EA45-BDF8-2048F31BE80B}" destId="{13064FA4-B326-8F48-9695-20BD23751C7F}" srcOrd="0" destOrd="0" presId="urn:microsoft.com/office/officeart/2005/8/layout/process5"/>
    <dgm:cxn modelId="{2A500CFD-1C15-F140-B8D4-E617BA519409}" srcId="{AABA367F-A8FD-EA46-8162-AA0A424EF01D}" destId="{31272FA7-A606-3F4B-A092-B9C44BF5D8D8}" srcOrd="1" destOrd="0" parTransId="{14195146-A68A-354F-BA34-8DCFCAC5CF90}" sibTransId="{5773A32C-7694-434A-BA5F-77A73E359CED}"/>
    <dgm:cxn modelId="{FCBCBFFE-7009-5C45-8DD6-2DF57234BC2D}" type="presOf" srcId="{E30161E4-6E72-764E-B963-FF68D1B1D5DB}" destId="{02A11ABE-DFF7-1B40-B4E2-24152CE2A43F}" srcOrd="0" destOrd="3" presId="urn:microsoft.com/office/officeart/2005/8/layout/process5"/>
    <dgm:cxn modelId="{3CF0DB81-1E6B-B34A-B353-F72144CCEEEF}" type="presParOf" srcId="{4335F0D1-3C2B-EB4A-B555-76233E055A86}" destId="{A0E64C2A-F063-894E-907B-0315FECDD32B}" srcOrd="0" destOrd="0" presId="urn:microsoft.com/office/officeart/2005/8/layout/process5"/>
    <dgm:cxn modelId="{244C177E-2988-8445-8B89-B65A2E630D37}" type="presParOf" srcId="{4335F0D1-3C2B-EB4A-B555-76233E055A86}" destId="{98F4319A-CF95-8445-B89A-5FE8495DD913}" srcOrd="1" destOrd="0" presId="urn:microsoft.com/office/officeart/2005/8/layout/process5"/>
    <dgm:cxn modelId="{A736044D-0BF1-D740-87AF-091600E39DC4}" type="presParOf" srcId="{98F4319A-CF95-8445-B89A-5FE8495DD913}" destId="{4447D4AE-392E-ED4D-8B0D-2CEE05C08A31}" srcOrd="0" destOrd="0" presId="urn:microsoft.com/office/officeart/2005/8/layout/process5"/>
    <dgm:cxn modelId="{5FEF67A6-A80A-624F-AAF1-BAFC20F9B356}" type="presParOf" srcId="{4335F0D1-3C2B-EB4A-B555-76233E055A86}" destId="{C523AA12-947D-9940-A01C-65F466166878}" srcOrd="2" destOrd="0" presId="urn:microsoft.com/office/officeart/2005/8/layout/process5"/>
    <dgm:cxn modelId="{65A4D93E-2A7B-294A-93B4-7B562597E42D}" type="presParOf" srcId="{4335F0D1-3C2B-EB4A-B555-76233E055A86}" destId="{CDB0866F-31CC-CD44-AE4A-B2829C7C579C}" srcOrd="3" destOrd="0" presId="urn:microsoft.com/office/officeart/2005/8/layout/process5"/>
    <dgm:cxn modelId="{936C83EB-9F40-E140-97D1-AA620B8AD738}" type="presParOf" srcId="{CDB0866F-31CC-CD44-AE4A-B2829C7C579C}" destId="{29BF40A9-DA7D-5347-A9C3-9D0C6A175083}" srcOrd="0" destOrd="0" presId="urn:microsoft.com/office/officeart/2005/8/layout/process5"/>
    <dgm:cxn modelId="{D92FAB40-A38F-E446-BEA7-138747E0284B}" type="presParOf" srcId="{4335F0D1-3C2B-EB4A-B555-76233E055A86}" destId="{3C83CAC4-470C-7C42-838B-0235C1F8A758}" srcOrd="4" destOrd="0" presId="urn:microsoft.com/office/officeart/2005/8/layout/process5"/>
    <dgm:cxn modelId="{9A245DB6-EAE2-9A4A-87A3-8CD025ECB92A}" type="presParOf" srcId="{4335F0D1-3C2B-EB4A-B555-76233E055A86}" destId="{13064FA4-B326-8F48-9695-20BD23751C7F}" srcOrd="5" destOrd="0" presId="urn:microsoft.com/office/officeart/2005/8/layout/process5"/>
    <dgm:cxn modelId="{F3322327-5755-9F4F-8CC1-0CDD735A4D98}" type="presParOf" srcId="{13064FA4-B326-8F48-9695-20BD23751C7F}" destId="{46645E04-85AA-4C48-93BF-D5CE2A311286}" srcOrd="0" destOrd="0" presId="urn:microsoft.com/office/officeart/2005/8/layout/process5"/>
    <dgm:cxn modelId="{AB6A831B-B01B-A84E-8CF1-6F02B7F1F840}" type="presParOf" srcId="{4335F0D1-3C2B-EB4A-B555-76233E055A86}" destId="{02A11ABE-DFF7-1B40-B4E2-24152CE2A43F}" srcOrd="6" destOrd="0" presId="urn:microsoft.com/office/officeart/2005/8/layout/process5"/>
    <dgm:cxn modelId="{BBD4E18B-1D79-FF43-AF51-59A4FB604D93}" type="presParOf" srcId="{4335F0D1-3C2B-EB4A-B555-76233E055A86}" destId="{C31BE8ED-26DF-084F-8BC8-B59A0630728D}" srcOrd="7" destOrd="0" presId="urn:microsoft.com/office/officeart/2005/8/layout/process5"/>
    <dgm:cxn modelId="{17ADB913-B759-1046-A831-3E65FDFB234B}" type="presParOf" srcId="{C31BE8ED-26DF-084F-8BC8-B59A0630728D}" destId="{94FDC1C8-F230-8E46-83A6-FB01DB9F24FB}" srcOrd="0" destOrd="0" presId="urn:microsoft.com/office/officeart/2005/8/layout/process5"/>
    <dgm:cxn modelId="{1AB021D9-7483-1144-91DA-4665388C1AE8}" type="presParOf" srcId="{4335F0D1-3C2B-EB4A-B555-76233E055A86}" destId="{3C1EA3E8-5600-9745-98A2-92FC8ACA434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904375" y="1437566"/>
          <a:ext cx="6375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507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06426" y="1479945"/>
        <a:ext cx="33405" cy="6681"/>
      </dsp:txXfrm>
    </dsp:sp>
    <dsp:sp modelId="{063D18DC-10FB-4B9E-898C-F7E8B0024C8F}">
      <dsp:nvSpPr>
        <dsp:cNvPr id="0" name=""/>
        <dsp:cNvSpPr/>
      </dsp:nvSpPr>
      <dsp:spPr>
        <a:xfrm>
          <a:off x="1360" y="611841"/>
          <a:ext cx="2904814" cy="1742888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BLAST Best Hit</a:t>
          </a:r>
        </a:p>
      </dsp:txBody>
      <dsp:txXfrm>
        <a:off x="1360" y="611841"/>
        <a:ext cx="2904814" cy="1742888"/>
      </dsp:txXfrm>
    </dsp:sp>
    <dsp:sp modelId="{B09A4993-031A-4FA7-A9E5-0E5D74A23272}">
      <dsp:nvSpPr>
        <dsp:cNvPr id="0" name=""/>
        <dsp:cNvSpPr/>
      </dsp:nvSpPr>
      <dsp:spPr>
        <a:xfrm>
          <a:off x="3574282" y="611841"/>
          <a:ext cx="2904814" cy="174288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</a:t>
          </a:r>
          <a:r>
            <a:rPr lang="en-US" sz="2000" kern="1200" baseline="0" dirty="0"/>
            <a:t> alignment is downstream relative to "inserted" sequence and on + strand, keep as deletion.</a:t>
          </a:r>
          <a:endParaRPr lang="en-US" sz="2000" kern="1200" dirty="0"/>
        </a:p>
      </dsp:txBody>
      <dsp:txXfrm>
        <a:off x="3574282" y="611841"/>
        <a:ext cx="2904814" cy="1742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834925" y="1758087"/>
          <a:ext cx="6215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154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9392" y="1800546"/>
        <a:ext cx="32607" cy="6521"/>
      </dsp:txXfrm>
    </dsp:sp>
    <dsp:sp modelId="{063D18DC-10FB-4B9E-898C-F7E8B0024C8F}">
      <dsp:nvSpPr>
        <dsp:cNvPr id="0" name=""/>
        <dsp:cNvSpPr/>
      </dsp:nvSpPr>
      <dsp:spPr>
        <a:xfrm>
          <a:off x="1328" y="953187"/>
          <a:ext cx="2835397" cy="1701238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BLAST Best Hit</a:t>
          </a:r>
        </a:p>
      </dsp:txBody>
      <dsp:txXfrm>
        <a:off x="1328" y="953187"/>
        <a:ext cx="2835397" cy="1701238"/>
      </dsp:txXfrm>
    </dsp:sp>
    <dsp:sp modelId="{B09A4993-031A-4FA7-A9E5-0E5D74A23272}">
      <dsp:nvSpPr>
        <dsp:cNvPr id="0" name=""/>
        <dsp:cNvSpPr/>
      </dsp:nvSpPr>
      <dsp:spPr>
        <a:xfrm>
          <a:off x="3488867" y="953187"/>
          <a:ext cx="2835397" cy="170123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</a:t>
          </a:r>
          <a:r>
            <a:rPr lang="en-US" sz="2200" kern="1200" baseline="0" dirty="0"/>
            <a:t> alignment starts at originating position or upstream and is on + strand, keep as </a:t>
          </a:r>
          <a:r>
            <a:rPr lang="en-US" sz="2200" kern="1200" baseline="0" dirty="0" err="1"/>
            <a:t>tdup</a:t>
          </a:r>
          <a:endParaRPr lang="en-US" sz="2200" kern="1200" dirty="0"/>
        </a:p>
      </dsp:txBody>
      <dsp:txXfrm>
        <a:off x="3488867" y="953187"/>
        <a:ext cx="2835397" cy="1701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F12F-71FF-4902-8829-2A2D3DDEE04E}">
      <dsp:nvSpPr>
        <dsp:cNvPr id="0" name=""/>
        <dsp:cNvSpPr/>
      </dsp:nvSpPr>
      <dsp:spPr>
        <a:xfrm>
          <a:off x="2867239" y="1633187"/>
          <a:ext cx="628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97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5235" y="1675609"/>
        <a:ext cx="32978" cy="6595"/>
      </dsp:txXfrm>
    </dsp:sp>
    <dsp:sp modelId="{063D18DC-10FB-4B9E-898C-F7E8B0024C8F}">
      <dsp:nvSpPr>
        <dsp:cNvPr id="0" name=""/>
        <dsp:cNvSpPr/>
      </dsp:nvSpPr>
      <dsp:spPr>
        <a:xfrm>
          <a:off x="1343" y="818598"/>
          <a:ext cx="2867696" cy="1720617"/>
        </a:xfrm>
        <a:prstGeom prst="rect">
          <a:avLst/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BLAST Best Hit</a:t>
          </a:r>
        </a:p>
      </dsp:txBody>
      <dsp:txXfrm>
        <a:off x="1343" y="818598"/>
        <a:ext cx="2867696" cy="1720617"/>
      </dsp:txXfrm>
    </dsp:sp>
    <dsp:sp modelId="{B09A4993-031A-4FA7-A9E5-0E5D74A23272}">
      <dsp:nvSpPr>
        <dsp:cNvPr id="0" name=""/>
        <dsp:cNvSpPr/>
      </dsp:nvSpPr>
      <dsp:spPr>
        <a:xfrm>
          <a:off x="3528609" y="818598"/>
          <a:ext cx="2867696" cy="17206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</a:t>
          </a:r>
          <a:r>
            <a:rPr lang="en-US" sz="2200" kern="1200" baseline="0" dirty="0"/>
            <a:t>alignment is on – strand (either up/downstream) keep as potential inversion</a:t>
          </a:r>
          <a:endParaRPr lang="en-US" sz="2200" kern="1200" dirty="0"/>
        </a:p>
      </dsp:txBody>
      <dsp:txXfrm>
        <a:off x="3528609" y="818598"/>
        <a:ext cx="2867696" cy="17206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64C2A-F063-894E-907B-0315FECDD32B}">
      <dsp:nvSpPr>
        <dsp:cNvPr id="0" name=""/>
        <dsp:cNvSpPr/>
      </dsp:nvSpPr>
      <dsp:spPr>
        <a:xfrm>
          <a:off x="10715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VCF Parser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Grab insertion alt alleles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Grab starting position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convert to </a:t>
          </a:r>
          <a:r>
            <a:rPr lang="en-US" sz="1800" kern="1200" dirty="0" err="1"/>
            <a:t>fastaA</a:t>
          </a:r>
          <a:endParaRPr lang="en-US" sz="1800" kern="1200" dirty="0"/>
        </a:p>
      </dsp:txBody>
      <dsp:txXfrm>
        <a:off x="66999" y="923058"/>
        <a:ext cx="3090213" cy="1809100"/>
      </dsp:txXfrm>
    </dsp:sp>
    <dsp:sp modelId="{98F4319A-CF95-8445-B89A-5FE8495DD913}">
      <dsp:nvSpPr>
        <dsp:cNvPr id="0" name=""/>
        <dsp:cNvSpPr/>
      </dsp:nvSpPr>
      <dsp:spPr>
        <a:xfrm>
          <a:off x="3495341" y="143046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495341" y="1589322"/>
        <a:ext cx="475292" cy="476573"/>
      </dsp:txXfrm>
    </dsp:sp>
    <dsp:sp modelId="{C523AA12-947D-9940-A01C-65F466166878}">
      <dsp:nvSpPr>
        <dsp:cNvPr id="0" name=""/>
        <dsp:cNvSpPr/>
      </dsp:nvSpPr>
      <dsp:spPr>
        <a:xfrm>
          <a:off x="4494609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BLAST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against MEI library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against originating chromosome</a:t>
          </a:r>
        </a:p>
      </dsp:txBody>
      <dsp:txXfrm>
        <a:off x="4550893" y="923058"/>
        <a:ext cx="3090213" cy="1809100"/>
      </dsp:txXfrm>
    </dsp:sp>
    <dsp:sp modelId="{CDB0866F-31CC-CD44-AE4A-B2829C7C579C}">
      <dsp:nvSpPr>
        <dsp:cNvPr id="0" name=""/>
        <dsp:cNvSpPr/>
      </dsp:nvSpPr>
      <dsp:spPr>
        <a:xfrm>
          <a:off x="7979235" y="143046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79235" y="1589322"/>
        <a:ext cx="475292" cy="476573"/>
      </dsp:txXfrm>
    </dsp:sp>
    <dsp:sp modelId="{3C83CAC4-470C-7C42-838B-0235C1F8A758}">
      <dsp:nvSpPr>
        <dsp:cNvPr id="0" name=""/>
        <dsp:cNvSpPr/>
      </dsp:nvSpPr>
      <dsp:spPr>
        <a:xfrm>
          <a:off x="8978503" y="866774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Make SV Calls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tab </a:t>
          </a:r>
          <a:r>
            <a:rPr lang="en-US" sz="1800" kern="1200" dirty="0" err="1"/>
            <a:t>delim</a:t>
          </a:r>
          <a:r>
            <a:rPr lang="en-US" sz="1800" kern="1200" dirty="0"/>
            <a:t> BLAST output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subset for good alignments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logic to define SVs</a:t>
          </a:r>
        </a:p>
      </dsp:txBody>
      <dsp:txXfrm>
        <a:off x="9034787" y="923058"/>
        <a:ext cx="3090213" cy="1809100"/>
      </dsp:txXfrm>
    </dsp:sp>
    <dsp:sp modelId="{13064FA4-B326-8F48-9695-20BD23751C7F}">
      <dsp:nvSpPr>
        <dsp:cNvPr id="0" name=""/>
        <dsp:cNvSpPr/>
      </dsp:nvSpPr>
      <dsp:spPr>
        <a:xfrm rot="5400000">
          <a:off x="10240398" y="3012638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0341607" y="3070288"/>
        <a:ext cx="476573" cy="475292"/>
      </dsp:txXfrm>
    </dsp:sp>
    <dsp:sp modelId="{02A11ABE-DFF7-1B40-B4E2-24152CE2A43F}">
      <dsp:nvSpPr>
        <dsp:cNvPr id="0" name=""/>
        <dsp:cNvSpPr/>
      </dsp:nvSpPr>
      <dsp:spPr>
        <a:xfrm>
          <a:off x="8978503" y="4069556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Post-Processing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merge overlapping calls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call </a:t>
          </a:r>
          <a:r>
            <a:rPr lang="en-US" sz="1800" kern="1200" dirty="0" err="1"/>
            <a:t>pgenes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overlap with known events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further SV call refining</a:t>
          </a:r>
        </a:p>
      </dsp:txBody>
      <dsp:txXfrm>
        <a:off x="9034787" y="4125840"/>
        <a:ext cx="3090213" cy="1809100"/>
      </dsp:txXfrm>
    </dsp:sp>
    <dsp:sp modelId="{C31BE8ED-26DF-084F-8BC8-B59A0630728D}">
      <dsp:nvSpPr>
        <dsp:cNvPr id="0" name=""/>
        <dsp:cNvSpPr/>
      </dsp:nvSpPr>
      <dsp:spPr>
        <a:xfrm rot="10800000">
          <a:off x="8017668" y="4633245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221365" y="4792103"/>
        <a:ext cx="475292" cy="476573"/>
      </dsp:txXfrm>
    </dsp:sp>
    <dsp:sp modelId="{3C1EA3E8-5600-9745-98A2-92FC8ACA4342}">
      <dsp:nvSpPr>
        <dsp:cNvPr id="0" name=""/>
        <dsp:cNvSpPr/>
      </dsp:nvSpPr>
      <dsp:spPr>
        <a:xfrm>
          <a:off x="4494609" y="4069556"/>
          <a:ext cx="3202781" cy="1921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Interface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make raw and merged calls available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 able to subset by SV type and region</a:t>
          </a:r>
        </a:p>
      </dsp:txBody>
      <dsp:txXfrm>
        <a:off x="4550893" y="4125840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45C97-5E2E-174C-ACD7-B757E79C033F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C112-0EDA-FF44-BC4C-B6A808A3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9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B3D77-FE38-48B7-A9A5-CCBB70078C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8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A08-09E7-DD4C-B870-6823C094F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84F51-F5FA-8347-942F-7EABF6E37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3D65-6C4E-3A45-9104-78607BAF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9651-8030-B94A-A927-4BE8FDE6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5188C-D09D-9A4A-9F76-3365333C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2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FAC-3ACF-314B-96FF-C27044D2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B8F8-B46D-5645-A07E-548BB2B36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39EC-FFBB-1749-A532-94678B3E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DE84-9683-7648-A668-D3C9BFE3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1195-9748-A543-87B7-75DC62C9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88DD7-16EF-A944-A348-F817815C8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0113E-90A3-DF42-85F6-DD6B9C27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992-4403-D945-B03F-FD7BC791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311E8-47F5-C547-99D4-2C78153B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FB14-1BD4-7F47-B303-70A09A46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5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690E-54DA-8D42-9AA8-8B8F9237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C794-D91A-934B-8154-07B39E02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2601F-AB97-EA4D-BE5D-34946C0F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BBEF-D9F9-7D4A-80B9-5223C914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A3137-4B9D-DF47-A681-82259001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9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9EB4-1E26-D24D-8327-E86C43A7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3019-C600-634B-A0CC-172D0B70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86E5-3C17-5A43-BB7F-CA8F59B0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2A24-9195-A644-BB8B-973A5CCB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C85B6-9FB9-EE45-B991-8DDD22FC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14D0-1DA4-3B4B-80E2-A79ACA2B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8D57-28AB-7541-A83D-3F7408137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A5489-E1A9-A144-99CA-777330EFF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39A3F-252D-A34A-A21F-A1542ECC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0CD2B-5C29-D749-8883-D5977E41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11D49-E8CD-E244-A8D6-F8E26093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6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0368-964E-C142-8CCD-504E712E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1677-2DDD-2646-BBB1-44C17EED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107E6-C6E0-EE4A-A774-89B83404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95FC0-0864-4041-A9B6-D868FA18F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284E84-753C-5B43-8377-129D06BFA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C6998-443F-B347-8B04-0A26D78A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0A5CA-C11C-3D47-A894-E992E40F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55DE7-62B7-ED43-AEAB-03E82DBA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DD55-D4EC-6048-854D-C7F72B6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4F6A-B937-A64D-8D70-DDA59099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B0703-2EE9-9442-8AF3-696469E5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8665B-6371-124F-88E3-756E6AFC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33261-17C9-7842-80AF-A2F72090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08AFF-AF06-FE43-B114-E933849B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838F-E949-D94A-9568-370B7C26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B39E-19CD-B243-B541-16FDFCA7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3FAC-062E-9E4D-AAD3-6F01090E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48D29-8F93-BD4E-BA70-47A7E04F8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8F305-05EB-C940-9406-F2BBA583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E9AE1-29DD-2440-8174-B3A12634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DC0A7-05DC-2942-9092-12CE9CF5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B0E9-A392-DB41-9459-1181E739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8AA85-A119-674B-9C2F-8CAEF4535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3E329-0A6C-A84A-ABEB-1781E6780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26503-B0DD-1944-964F-0877BA2A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5E262-5AD0-5C4C-8D8D-CCE75533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AD0D9-C05D-B645-81D5-C8D2328E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A6643-FBE5-314D-B67F-64317E04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F416A-D146-7448-85EC-A7EBEB14A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88F8-2A85-9D4D-9842-238EBBA37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60AA8-31E1-1447-A769-5DA39FB905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E4A6-521F-CF40-B51D-BCA17039A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F286-4308-8749-B4CC-565C41BBD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A429-B068-674F-B568-216B80315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gnomad.broadinstitute.org/variant/9-140773612-G-GACGACACGGAGCCCTATTTCATCGGGATCTTTTGCTTCGAGGCAGGGATCAAA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nomad.broadinstitute.org/variant/21-25288295-C-CCTGATACAGACAGGAAAACGGTAAATACTGGGTAGAAGTGGGCCATTCCCTGGCAAAGGCCCCACCCT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://gnomad.broadinstitute.org/variant/20-54963164-C-CCATGTGGGTTTATAAATGTGAATGAGATTACAGATTATTCAATTTAGACAAGACCAACCT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mponents_of_the_Human_Genome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td.library.emory.edu/concern/etds/1c18dg327?locale=en" TargetMode="External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peatmasker.org/cgi-bin/WEBRepeatMasker" TargetMode="External"/><Relationship Id="rId2" Type="http://schemas.openxmlformats.org/officeDocument/2006/relationships/hyperlink" Target="http://gnomad.broadinstitute.org/variant/7-129066575-C-CGGCCGGGCGCGGTGGCTCACGCCTGTAATCCCAGCACTTTGGGAGGCCGAGGCGG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A88C-FDD4-344B-92EA-48D4518E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in plain sight - unannotated structural variants in public genomic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71F9-E4D7-094D-AA9B-EB4C77AB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Premise:</a:t>
            </a:r>
          </a:p>
          <a:p>
            <a:pPr marL="0" indent="0">
              <a:buNone/>
            </a:pPr>
            <a:r>
              <a:rPr lang="en-US" dirty="0"/>
              <a:t>Public data, such as </a:t>
            </a:r>
            <a:r>
              <a:rPr lang="en-US" dirty="0" err="1"/>
              <a:t>gnomAD</a:t>
            </a:r>
            <a:r>
              <a:rPr lang="en-US" dirty="0"/>
              <a:t>, makes VCFs of short nucleotide variants (SNVs) available. There is anecdotal evidence that some apparent “insertions” are actually part of larger structural variants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Questions:</a:t>
            </a:r>
          </a:p>
          <a:p>
            <a:pPr marL="0" indent="0">
              <a:buNone/>
            </a:pPr>
            <a:r>
              <a:rPr lang="en-US" dirty="0"/>
              <a:t>Can we use VCFs of SNVs to call structural variants? In doing so, can we identify SVs that have otherwise escaped detection?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9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processed pseudogene in </a:t>
            </a:r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208" y="185623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i="1" dirty="0"/>
              <a:t>CACNA1B</a:t>
            </a:r>
            <a:r>
              <a:rPr lang="en-US" sz="2000" dirty="0"/>
              <a:t> gene</a:t>
            </a:r>
          </a:p>
          <a:p>
            <a:r>
              <a:rPr lang="en-US" sz="2000" dirty="0">
                <a:hlinkClick r:id="rId2"/>
              </a:rPr>
              <a:t>http://gnomad.broadinstitute.org/variant/9-140773612-G-GACGACACGGAGCCCTATTTCATCGGGATCTTTTGCTTCGAGGCAGGGATCAAAA</a:t>
            </a:r>
            <a:endParaRPr lang="en-US" sz="2000" dirty="0"/>
          </a:p>
          <a:p>
            <a:r>
              <a:rPr lang="en-US" sz="2000" dirty="0"/>
              <a:t>Appears to be "inserted" sequence at chr9:140773612</a:t>
            </a:r>
          </a:p>
          <a:p>
            <a:r>
              <a:rPr lang="en-US" sz="2000" dirty="0"/>
              <a:t>This is actually an exon boundary</a:t>
            </a:r>
          </a:p>
          <a:p>
            <a:r>
              <a:rPr lang="en-US" sz="2000" dirty="0"/>
              <a:t>The inserted sequence aligns to the next exon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56" y="4160520"/>
            <a:ext cx="8334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6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31FDEF-0CB3-2A49-AE71-5697C8812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89475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DFB344-B11E-0B4B-85A8-9D4A78CB9F1C}"/>
              </a:ext>
            </a:extLst>
          </p:cNvPr>
          <p:cNvSpPr txBox="1"/>
          <p:nvPr/>
        </p:nvSpPr>
        <p:spPr>
          <a:xfrm>
            <a:off x="318499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VCF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4DE3B-412C-F748-86F1-11B90EE29F26}"/>
              </a:ext>
            </a:extLst>
          </p:cNvPr>
          <p:cNvSpPr txBox="1"/>
          <p:nvPr/>
        </p:nvSpPr>
        <p:spPr>
          <a:xfrm>
            <a:off x="4698715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BLAST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6F17E-D7AE-5743-999F-315DC3628CAB}"/>
              </a:ext>
            </a:extLst>
          </p:cNvPr>
          <p:cNvSpPr txBox="1"/>
          <p:nvPr/>
        </p:nvSpPr>
        <p:spPr>
          <a:xfrm>
            <a:off x="318499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FASTA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7E73E-2ABB-2F4F-AD2A-65CD765354A9}"/>
              </a:ext>
            </a:extLst>
          </p:cNvPr>
          <p:cNvSpPr txBox="1"/>
          <p:nvPr/>
        </p:nvSpPr>
        <p:spPr>
          <a:xfrm>
            <a:off x="9250166" y="3771469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BED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CBD93-1C4C-194A-AAF5-A263B03426FD}"/>
              </a:ext>
            </a:extLst>
          </p:cNvPr>
          <p:cNvSpPr txBox="1"/>
          <p:nvPr/>
        </p:nvSpPr>
        <p:spPr>
          <a:xfrm>
            <a:off x="4719263" y="3771469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ANNOTATED BED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233B-E860-1645-A5ED-952576FE1B6B}"/>
              </a:ext>
            </a:extLst>
          </p:cNvPr>
          <p:cNvSpPr txBox="1"/>
          <p:nvPr/>
        </p:nvSpPr>
        <p:spPr>
          <a:xfrm>
            <a:off x="9245029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BLAST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C4956-ADE2-464E-83AF-5EADA592A0A7}"/>
              </a:ext>
            </a:extLst>
          </p:cNvPr>
          <p:cNvSpPr txBox="1"/>
          <p:nvPr/>
        </p:nvSpPr>
        <p:spPr>
          <a:xfrm>
            <a:off x="4857964" y="565077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IN: FASTA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48F13-5839-F14E-83FA-62EEB14AF617}"/>
              </a:ext>
            </a:extLst>
          </p:cNvPr>
          <p:cNvSpPr txBox="1"/>
          <p:nvPr/>
        </p:nvSpPr>
        <p:spPr>
          <a:xfrm>
            <a:off x="9245029" y="592893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ANNOTATED BED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30CCD-65EC-DD45-A8FF-EF2C7266963E}"/>
              </a:ext>
            </a:extLst>
          </p:cNvPr>
          <p:cNvSpPr txBox="1"/>
          <p:nvPr/>
        </p:nvSpPr>
        <p:spPr>
          <a:xfrm>
            <a:off x="4698715" y="592893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UI, DOWNLOADS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60EE1-CEFF-C447-8CF2-3F79A9F00A9D}"/>
              </a:ext>
            </a:extLst>
          </p:cNvPr>
          <p:cNvSpPr txBox="1"/>
          <p:nvPr/>
        </p:nvSpPr>
        <p:spPr>
          <a:xfrm>
            <a:off x="9245029" y="2708954"/>
            <a:ext cx="24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OUT: BED</a:t>
            </a:r>
          </a:p>
        </p:txBody>
      </p:sp>
    </p:spTree>
    <p:extLst>
      <p:ext uri="{BB962C8B-B14F-4D97-AF65-F5344CB8AC3E}">
        <p14:creationId xmlns:p14="http://schemas.microsoft.com/office/powerpoint/2010/main" val="9711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4363-9596-DA46-B55D-683B952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A85D-774F-F04E-9896-15E56082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790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chromosome:</a:t>
            </a:r>
          </a:p>
          <a:p>
            <a:r>
              <a:rPr lang="en-US" dirty="0"/>
              <a:t>Find indels with insertion length &gt; 25</a:t>
            </a:r>
          </a:p>
          <a:p>
            <a:pPr lvl="1"/>
            <a:r>
              <a:rPr lang="en-US" dirty="0"/>
              <a:t>Some insertions have “anchor bases” for a REF (e.g., AATTCCA &gt; AATTCCAT)</a:t>
            </a:r>
          </a:p>
          <a:p>
            <a:pPr lvl="1"/>
            <a:r>
              <a:rPr lang="en-US" dirty="0"/>
              <a:t>Subtract length of REF from length of ALT to determine length of insertion</a:t>
            </a:r>
          </a:p>
          <a:p>
            <a:r>
              <a:rPr lang="en-US" dirty="0"/>
              <a:t>Grab the alt sequence</a:t>
            </a:r>
          </a:p>
          <a:p>
            <a:r>
              <a:rPr lang="en-US" dirty="0"/>
              <a:t>Write to </a:t>
            </a:r>
            <a:r>
              <a:rPr lang="en-US" dirty="0" err="1"/>
              <a:t>fastA</a:t>
            </a:r>
            <a:r>
              <a:rPr lang="en-US" dirty="0"/>
              <a:t> with header of sequence being the originating position and something to unique it (e.g., &gt;chr21:1234567_1)</a:t>
            </a:r>
          </a:p>
        </p:txBody>
      </p:sp>
    </p:spTree>
    <p:extLst>
      <p:ext uri="{BB962C8B-B14F-4D97-AF65-F5344CB8AC3E}">
        <p14:creationId xmlns:p14="http://schemas.microsoft.com/office/powerpoint/2010/main" val="365624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2016-D284-8D42-A8EF-6EA9A0B0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20A7-6FED-C847-B808-A5DA5B14F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BLAST against the originating chromosome reference sequence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BLAST against an MEI library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need to build BLAST dictionary with </a:t>
            </a:r>
            <a:r>
              <a:rPr lang="en-US" dirty="0" err="1"/>
              <a:t>makeblastdb</a:t>
            </a:r>
            <a:r>
              <a:rPr lang="en-US" dirty="0"/>
              <a:t> command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-task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megablast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-query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best_hit_score_edge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0.1 -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gapextend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-reward 1 -penalty -1 -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11 -out $out \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outfmt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"6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qseqid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sseqid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qcovs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score length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nident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mismatch positive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gapopen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gaps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sstrand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8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FF47-D70B-BD49-B37A-E39E1EC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C48-312B-E940-A4E6-7C20F53D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“good” alignments</a:t>
            </a:r>
          </a:p>
          <a:p>
            <a:pPr lvl="1"/>
            <a:r>
              <a:rPr lang="en-US" dirty="0"/>
              <a:t>Recommend: </a:t>
            </a:r>
            <a:r>
              <a:rPr lang="en-US" dirty="0" err="1"/>
              <a:t>bitscore</a:t>
            </a:r>
            <a:r>
              <a:rPr lang="en-US" dirty="0"/>
              <a:t> &gt; 50, fraction of query aligned &gt; 90%, gaps &lt; 3, percent identity &gt; 90%</a:t>
            </a:r>
          </a:p>
          <a:p>
            <a:pPr lvl="1"/>
            <a:r>
              <a:rPr lang="en-US" dirty="0"/>
              <a:t>If an original sequence aligned multiple times, choose the “best”</a:t>
            </a:r>
          </a:p>
          <a:p>
            <a:pPr lvl="2"/>
            <a:r>
              <a:rPr lang="en-US" dirty="0"/>
              <a:t>Recommend: highest </a:t>
            </a:r>
            <a:r>
              <a:rPr lang="en-US" dirty="0" err="1"/>
              <a:t>bitscore</a:t>
            </a:r>
            <a:r>
              <a:rPr lang="en-US" dirty="0"/>
              <a:t>, nearest to originating site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7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FF47-D70B-BD49-B37A-E39E1EC8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Deletions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1C48-312B-E940-A4E6-7C20F53D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should align downstream and on the plus strand</a:t>
            </a:r>
          </a:p>
          <a:p>
            <a:r>
              <a:rPr lang="en-US" dirty="0"/>
              <a:t>Recommend: use a size filter (50 </a:t>
            </a:r>
            <a:r>
              <a:rPr lang="en-US" dirty="0" err="1"/>
              <a:t>bp</a:t>
            </a:r>
            <a:r>
              <a:rPr lang="en-US" dirty="0"/>
              <a:t> &lt; deletion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9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2CF-3843-0643-B1B1-2AB769E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- Inversions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118F-D3B2-0746-827D-EDAC7EF5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can align either upstream or downstream from the originating site </a:t>
            </a:r>
          </a:p>
          <a:p>
            <a:r>
              <a:rPr lang="en-US" dirty="0"/>
              <a:t>Alignment should be on the minus strand relative to subject (chromosome reference)</a:t>
            </a:r>
          </a:p>
          <a:p>
            <a:r>
              <a:rPr lang="en-US" dirty="0"/>
              <a:t>Recommend: use a size filter ( 1kb &lt; inversion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4308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2CF-3843-0643-B1B1-2AB769E6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SV Calls – Tandem 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118F-D3B2-0746-827D-EDAC7EF5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should align upstream (or exactly at originating site) and on the plus strand</a:t>
            </a:r>
          </a:p>
          <a:p>
            <a:r>
              <a:rPr lang="en-US" dirty="0"/>
              <a:t>Recommend: use a size filter (50 </a:t>
            </a:r>
            <a:r>
              <a:rPr lang="en-US" dirty="0" err="1"/>
              <a:t>bp</a:t>
            </a:r>
            <a:r>
              <a:rPr lang="en-US" dirty="0"/>
              <a:t> &lt; deletion &lt; 1e5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42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similar calls within each SV type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call processed pseudogenes from deletions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overlap with known structural variants (and other functional annotation)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Determine overlap of SV breakpoints with simple repeats (these would be low confidence calls)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7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9262" cy="1325563"/>
          </a:xfrm>
        </p:spPr>
        <p:txBody>
          <a:bodyPr>
            <a:normAutofit/>
          </a:bodyPr>
          <a:lstStyle/>
          <a:p>
            <a:r>
              <a:rPr lang="en-US" dirty="0"/>
              <a:t>Post-Processing – Merge similar calls within each SV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using </a:t>
            </a:r>
            <a:r>
              <a:rPr lang="en-US" dirty="0" err="1"/>
              <a:t>bedtools</a:t>
            </a:r>
            <a:r>
              <a:rPr lang="en-US" dirty="0"/>
              <a:t> to determine which calls have &gt;90% reciprocal overlap with each other.</a:t>
            </a:r>
          </a:p>
          <a:p>
            <a:r>
              <a:rPr lang="en-US" dirty="0"/>
              <a:t>Hint: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merge</a:t>
            </a:r>
            <a:r>
              <a:rPr lang="en-US" dirty="0"/>
              <a:t> does not have reciprocal overlap, but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bedtools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intersect </a:t>
            </a:r>
            <a:r>
              <a:rPr lang="en-US" dirty="0"/>
              <a:t>does</a:t>
            </a:r>
          </a:p>
          <a:p>
            <a:r>
              <a:rPr lang="en-US" dirty="0"/>
              <a:t>When merging, use the smallest start coordinate, the largest end coordinate, and average the </a:t>
            </a:r>
            <a:r>
              <a:rPr lang="en-US" dirty="0" err="1"/>
              <a:t>bitscores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5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6" y="124284"/>
            <a:ext cx="10515600" cy="860094"/>
          </a:xfrm>
        </p:spPr>
        <p:txBody>
          <a:bodyPr>
            <a:normAutofit/>
          </a:bodyPr>
          <a:lstStyle/>
          <a:p>
            <a:r>
              <a:rPr lang="en-US" sz="3200" u="sng" dirty="0"/>
              <a:t>Example deletion in </a:t>
            </a:r>
            <a:r>
              <a:rPr lang="en-US" sz="3200" u="sng" dirty="0" err="1"/>
              <a:t>gnomAD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816" y="777661"/>
            <a:ext cx="10515600" cy="5582042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Deletion</a:t>
            </a:r>
            <a:endParaRPr lang="en-US" sz="1600" dirty="0"/>
          </a:p>
          <a:p>
            <a:r>
              <a:rPr lang="en-US" sz="2000" dirty="0"/>
              <a:t>Aligns downstream from the source position</a:t>
            </a:r>
          </a:p>
          <a:p>
            <a:r>
              <a:rPr lang="en-US" sz="2000" dirty="0"/>
              <a:t>Exactly flanks a known deletion in </a:t>
            </a:r>
            <a:r>
              <a:rPr lang="en-US" sz="2000" dirty="0" err="1"/>
              <a:t>dGV</a:t>
            </a:r>
            <a:r>
              <a:rPr lang="en-US" sz="2000" dirty="0"/>
              <a:t> (database for genomic variants)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39B3F7-C88E-2045-A99C-290506A79921}"/>
              </a:ext>
            </a:extLst>
          </p:cNvPr>
          <p:cNvSpPr/>
          <p:nvPr/>
        </p:nvSpPr>
        <p:spPr>
          <a:xfrm>
            <a:off x="2253054" y="2132219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81A76-BE08-4B45-8993-1EEA483B4E3C}"/>
              </a:ext>
            </a:extLst>
          </p:cNvPr>
          <p:cNvSpPr/>
          <p:nvPr/>
        </p:nvSpPr>
        <p:spPr>
          <a:xfrm>
            <a:off x="4886526" y="2132219"/>
            <a:ext cx="1463040" cy="2194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894517-F495-274C-96CE-326F4A53A125}"/>
              </a:ext>
            </a:extLst>
          </p:cNvPr>
          <p:cNvCxnSpPr/>
          <p:nvPr/>
        </p:nvCxnSpPr>
        <p:spPr>
          <a:xfrm>
            <a:off x="4886526" y="2351675"/>
            <a:ext cx="694944" cy="10972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7B8714-A83B-7942-9DD5-A05524D29404}"/>
              </a:ext>
            </a:extLst>
          </p:cNvPr>
          <p:cNvCxnSpPr/>
          <p:nvPr/>
        </p:nvCxnSpPr>
        <p:spPr>
          <a:xfrm flipH="1">
            <a:off x="5581470" y="2351675"/>
            <a:ext cx="768096" cy="11338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CAB0F5F-546D-304F-9D2A-F614E4344276}"/>
              </a:ext>
            </a:extLst>
          </p:cNvPr>
          <p:cNvSpPr/>
          <p:nvPr/>
        </p:nvSpPr>
        <p:spPr>
          <a:xfrm>
            <a:off x="2289630" y="3412379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D2E613-6A74-034D-BA9F-95B229341186}"/>
              </a:ext>
            </a:extLst>
          </p:cNvPr>
          <p:cNvCxnSpPr/>
          <p:nvPr/>
        </p:nvCxnSpPr>
        <p:spPr>
          <a:xfrm>
            <a:off x="5618046" y="3192923"/>
            <a:ext cx="0" cy="7680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0954FF-2908-0C4B-B263-DF807041F57C}"/>
              </a:ext>
            </a:extLst>
          </p:cNvPr>
          <p:cNvCxnSpPr/>
          <p:nvPr/>
        </p:nvCxnSpPr>
        <p:spPr>
          <a:xfrm>
            <a:off x="4264734" y="1949339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836D0F-04EF-BB4B-BFE9-8622B6A98772}"/>
              </a:ext>
            </a:extLst>
          </p:cNvPr>
          <p:cNvCxnSpPr/>
          <p:nvPr/>
        </p:nvCxnSpPr>
        <p:spPr>
          <a:xfrm>
            <a:off x="4886526" y="1949339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BB1B15A-3A7A-A64B-877C-04C41ED48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675852"/>
              </p:ext>
            </p:extLst>
          </p:nvPr>
        </p:nvGraphicFramePr>
        <p:xfrm>
          <a:off x="2377817" y="3851291"/>
          <a:ext cx="6480458" cy="2966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16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1209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F87A-9869-CC4F-9E2E-38581C5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9262" cy="1325563"/>
          </a:xfrm>
        </p:spPr>
        <p:txBody>
          <a:bodyPr>
            <a:normAutofit/>
          </a:bodyPr>
          <a:lstStyle/>
          <a:p>
            <a:r>
              <a:rPr lang="en-US" dirty="0"/>
              <a:t>Post-Processing – Merge similar calls within each SV type (MEIs)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50AA-94E2-C946-8D63-E69B629B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MEIs, merge within each MEI family (</a:t>
            </a:r>
            <a:r>
              <a:rPr lang="en-US" dirty="0" err="1"/>
              <a:t>Alu</a:t>
            </a:r>
            <a:r>
              <a:rPr lang="en-US" dirty="0"/>
              <a:t>, L1, SVA) and within each orientation (plus, minus)</a:t>
            </a:r>
          </a:p>
          <a:p>
            <a:r>
              <a:rPr lang="en-US" dirty="0"/>
              <a:t>Combine calls that are the same family, same orientation and within some number of </a:t>
            </a:r>
            <a:r>
              <a:rPr lang="en-US" dirty="0" err="1"/>
              <a:t>bp</a:t>
            </a:r>
            <a:r>
              <a:rPr lang="en-US" dirty="0"/>
              <a:t> from each other</a:t>
            </a:r>
          </a:p>
          <a:p>
            <a:pPr lvl="1"/>
            <a:r>
              <a:rPr lang="en-US" dirty="0"/>
              <a:t>Recommend: 20 </a:t>
            </a:r>
            <a:r>
              <a:rPr lang="en-US" dirty="0" err="1"/>
              <a:t>bp</a:t>
            </a:r>
            <a:r>
              <a:rPr lang="en-US" dirty="0"/>
              <a:t> window</a:t>
            </a:r>
          </a:p>
          <a:p>
            <a:r>
              <a:rPr lang="en-US" dirty="0"/>
              <a:t>When combine, average the starts, ends, and </a:t>
            </a:r>
            <a:r>
              <a:rPr lang="en-US" dirty="0" err="1"/>
              <a:t>bitscores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6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3DEB-6D29-414A-B2FC-2DC91646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Post-Processing – call processed pseudogenes from deletions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C753-9ED4-3146-A332-001B204A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“deletion” precisely overlapping an intron is most often evidence of a processed pseudogene</a:t>
            </a:r>
          </a:p>
          <a:p>
            <a:r>
              <a:rPr lang="en-US" dirty="0"/>
              <a:t>Use a bed file of introns to see which deletions have &gt;90% reciprocal overlap with an intron</a:t>
            </a:r>
          </a:p>
        </p:txBody>
      </p:sp>
    </p:spTree>
    <p:extLst>
      <p:ext uri="{BB962C8B-B14F-4D97-AF65-F5344CB8AC3E}">
        <p14:creationId xmlns:p14="http://schemas.microsoft.com/office/powerpoint/2010/main" val="620037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B44-A1D6-E04D-9DEC-77EB32F9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– overlap with known structural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D191-C74C-224F-AD45-DE4DC62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gnomAD</a:t>
            </a:r>
            <a:r>
              <a:rPr lang="en-US" dirty="0"/>
              <a:t> has an SV call set (they didn’t when I submitted the hackathon proposal, but they do now)</a:t>
            </a:r>
          </a:p>
          <a:p>
            <a:r>
              <a:rPr lang="en-US" dirty="0"/>
              <a:t>Determine which of our SV calls overlap </a:t>
            </a:r>
            <a:r>
              <a:rPr lang="en-US" dirty="0" err="1"/>
              <a:t>gnomAD</a:t>
            </a:r>
            <a:r>
              <a:rPr lang="en-US" dirty="0"/>
              <a:t> SV calls</a:t>
            </a:r>
          </a:p>
          <a:p>
            <a:pPr lvl="1"/>
            <a:r>
              <a:rPr lang="en-US" dirty="0"/>
              <a:t>Within a given SV type (e.g., compare our deletions to </a:t>
            </a:r>
            <a:r>
              <a:rPr lang="en-US" dirty="0" err="1"/>
              <a:t>gnomAD</a:t>
            </a:r>
            <a:r>
              <a:rPr lang="en-US" dirty="0"/>
              <a:t> deletions)</a:t>
            </a:r>
          </a:p>
          <a:p>
            <a:pPr lvl="1"/>
            <a:r>
              <a:rPr lang="en-US" dirty="0"/>
              <a:t>Recommend: 50% reciprocal overlap</a:t>
            </a:r>
          </a:p>
          <a:p>
            <a:r>
              <a:rPr lang="en-US" dirty="0"/>
              <a:t>Little script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/>
              <a:t> to pre-process </a:t>
            </a:r>
            <a:r>
              <a:rPr lang="en-US" dirty="0" err="1"/>
              <a:t>gnomAD</a:t>
            </a:r>
            <a:r>
              <a:rPr lang="en-US" dirty="0"/>
              <a:t> bed file into separate SV types</a:t>
            </a:r>
          </a:p>
          <a:p>
            <a:r>
              <a:rPr lang="en-US" dirty="0"/>
              <a:t>Can also determine overlap with 1000 Genomes SVs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2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B44-A1D6-E04D-9DEC-77EB32F9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– overlap the start site with simple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D191-C74C-224F-AD45-DE4DC62C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Okay, this is not the most sophisticated SV caller</a:t>
            </a:r>
          </a:p>
          <a:p>
            <a:r>
              <a:rPr lang="en-US" dirty="0"/>
              <a:t>It will be “tricked” by simple, repetitive sequence</a:t>
            </a:r>
          </a:p>
          <a:p>
            <a:r>
              <a:rPr lang="en-US" dirty="0"/>
              <a:t>Let’s add a flag for whether the originating site overlaps with known simple sequence</a:t>
            </a:r>
          </a:p>
          <a:p>
            <a:r>
              <a:rPr lang="en-US" dirty="0"/>
              <a:t>Can download simple sequence bed file from UCSC Genome Browser</a:t>
            </a:r>
          </a:p>
          <a:p>
            <a:r>
              <a:rPr lang="en-US" dirty="0"/>
              <a:t>Create a bed of just the starts of our SVs</a:t>
            </a:r>
          </a:p>
        </p:txBody>
      </p:sp>
    </p:spTree>
    <p:extLst>
      <p:ext uri="{BB962C8B-B14F-4D97-AF65-F5344CB8AC3E}">
        <p14:creationId xmlns:p14="http://schemas.microsoft.com/office/powerpoint/2010/main" val="334447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95AD-5574-4145-BC2B-CD86F3AD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1" y="-138308"/>
            <a:ext cx="10515600" cy="1114354"/>
          </a:xfrm>
        </p:spPr>
        <p:txBody>
          <a:bodyPr>
            <a:normAutofit/>
          </a:bodyPr>
          <a:lstStyle/>
          <a:p>
            <a:r>
              <a:rPr lang="en-US" sz="3200" dirty="0"/>
              <a:t>Shiny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29E9-F086-0343-BDDF-592B1C4C9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21" y="69546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Allow users to retrieve results based on some filtering:</a:t>
            </a:r>
          </a:p>
          <a:p>
            <a:pPr lvl="1"/>
            <a:r>
              <a:rPr lang="en-US" sz="2000" dirty="0"/>
              <a:t>Genomic region - </a:t>
            </a:r>
            <a:r>
              <a:rPr lang="en-US" sz="2000" dirty="0" err="1"/>
              <a:t>chr:start-stop</a:t>
            </a:r>
            <a:r>
              <a:rPr lang="en-US" sz="2000" dirty="0"/>
              <a:t> or gene symbol</a:t>
            </a:r>
          </a:p>
          <a:p>
            <a:pPr lvl="1"/>
            <a:r>
              <a:rPr lang="en-US" sz="2000" dirty="0"/>
              <a:t>SV type - deletion, inversion, tandem dup, processed pseudogene, or MEI</a:t>
            </a:r>
          </a:p>
          <a:p>
            <a:pPr lvl="1"/>
            <a:r>
              <a:rPr lang="en-US" sz="2000" dirty="0"/>
              <a:t>Whether previously known in </a:t>
            </a:r>
            <a:r>
              <a:rPr lang="en-US" sz="2000" dirty="0" err="1"/>
              <a:t>gnomAD</a:t>
            </a:r>
            <a:r>
              <a:rPr lang="en-US" sz="2000" dirty="0"/>
              <a:t>/1KG</a:t>
            </a:r>
          </a:p>
          <a:p>
            <a:pPr lvl="1"/>
            <a:r>
              <a:rPr lang="en-US" sz="2000" dirty="0"/>
              <a:t>Whether breakpoints overlap simple repeats</a:t>
            </a:r>
          </a:p>
          <a:p>
            <a:pPr lvl="1"/>
            <a:r>
              <a:rPr lang="en-US" sz="2000" dirty="0"/>
              <a:t>Minimum </a:t>
            </a:r>
            <a:r>
              <a:rPr lang="en-US" sz="2000" dirty="0" err="1"/>
              <a:t>bitscore</a:t>
            </a:r>
            <a:endParaRPr lang="en-US" sz="2000" dirty="0"/>
          </a:p>
          <a:p>
            <a:r>
              <a:rPr lang="en-US" sz="2000" dirty="0"/>
              <a:t>Provide a table output and option to download results</a:t>
            </a:r>
          </a:p>
          <a:p>
            <a:r>
              <a:rPr lang="en-US" sz="2000" dirty="0"/>
              <a:t>Provide some visualization in genome context? 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E1482-DD86-534F-ACD0-B9B0CC19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7" y="3557224"/>
            <a:ext cx="6931630" cy="3300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3255F0-0D44-BA47-95F5-E6ED4D011DA5}"/>
              </a:ext>
            </a:extLst>
          </p:cNvPr>
          <p:cNvSpPr/>
          <p:nvPr/>
        </p:nvSpPr>
        <p:spPr>
          <a:xfrm>
            <a:off x="1910993" y="3534310"/>
            <a:ext cx="6965879" cy="3323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9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Example tandem dup in </a:t>
            </a:r>
            <a:r>
              <a:rPr lang="en-US" sz="3200" dirty="0" err="1"/>
              <a:t>gnomAD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10" y="870128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Tandem dup</a:t>
            </a:r>
            <a:endParaRPr lang="en-US" dirty="0"/>
          </a:p>
          <a:p>
            <a:r>
              <a:rPr lang="en-US" sz="2000" dirty="0"/>
              <a:t>inserted sequence aligns to originating position, indicating 2 copies of sequence at the same site</a:t>
            </a:r>
          </a:p>
          <a:p>
            <a:r>
              <a:rPr lang="en-US" sz="2000" dirty="0"/>
              <a:t>Overlaps known duplication in </a:t>
            </a:r>
            <a:r>
              <a:rPr lang="en-US" sz="2000" dirty="0" err="1"/>
              <a:t>dGV</a:t>
            </a: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3A2C95-195C-5146-9AC5-D95A00C214DA}"/>
              </a:ext>
            </a:extLst>
          </p:cNvPr>
          <p:cNvCxnSpPr/>
          <p:nvPr/>
        </p:nvCxnSpPr>
        <p:spPr>
          <a:xfrm>
            <a:off x="5429824" y="2047981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71519C-5DD6-AB47-AD9D-95547024F088}"/>
              </a:ext>
            </a:extLst>
          </p:cNvPr>
          <p:cNvCxnSpPr/>
          <p:nvPr/>
        </p:nvCxnSpPr>
        <p:spPr>
          <a:xfrm>
            <a:off x="6088192" y="2049387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20CEAF-6D7A-5A41-9824-EED476267107}"/>
              </a:ext>
            </a:extLst>
          </p:cNvPr>
          <p:cNvCxnSpPr/>
          <p:nvPr/>
        </p:nvCxnSpPr>
        <p:spPr>
          <a:xfrm flipH="1">
            <a:off x="3601024" y="2415147"/>
            <a:ext cx="950976" cy="10972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6D3CA8-9CF8-7D4A-A60B-4B0DBB387AFA}"/>
              </a:ext>
            </a:extLst>
          </p:cNvPr>
          <p:cNvCxnSpPr>
            <a:stCxn id="12" idx="3"/>
          </p:cNvCxnSpPr>
          <p:nvPr/>
        </p:nvCxnSpPr>
        <p:spPr>
          <a:xfrm flipH="1">
            <a:off x="5064064" y="2305419"/>
            <a:ext cx="987552" cy="11338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E7B29-AE45-8D40-86AD-20F8403D97EC}"/>
              </a:ext>
            </a:extLst>
          </p:cNvPr>
          <p:cNvCxnSpPr>
            <a:endCxn id="14" idx="1"/>
          </p:cNvCxnSpPr>
          <p:nvPr/>
        </p:nvCxnSpPr>
        <p:spPr>
          <a:xfrm>
            <a:off x="4588576" y="2415147"/>
            <a:ext cx="512064" cy="11704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5D110-EBB1-4744-9B8F-5759A955ECB8}"/>
              </a:ext>
            </a:extLst>
          </p:cNvPr>
          <p:cNvCxnSpPr>
            <a:stCxn id="12" idx="3"/>
          </p:cNvCxnSpPr>
          <p:nvPr/>
        </p:nvCxnSpPr>
        <p:spPr>
          <a:xfrm>
            <a:off x="6051616" y="2305419"/>
            <a:ext cx="585216" cy="13167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C4B9CC-8A6C-8247-B839-B042CACAD581}"/>
              </a:ext>
            </a:extLst>
          </p:cNvPr>
          <p:cNvSpPr/>
          <p:nvPr/>
        </p:nvSpPr>
        <p:spPr>
          <a:xfrm>
            <a:off x="1955104" y="2195691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DF6DE-7AA7-2A47-A915-409AFEE2C896}"/>
              </a:ext>
            </a:extLst>
          </p:cNvPr>
          <p:cNvSpPr/>
          <p:nvPr/>
        </p:nvSpPr>
        <p:spPr>
          <a:xfrm>
            <a:off x="4588576" y="2195691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F33D3-6B19-1D4C-92C0-704510D01EBE}"/>
              </a:ext>
            </a:extLst>
          </p:cNvPr>
          <p:cNvSpPr/>
          <p:nvPr/>
        </p:nvSpPr>
        <p:spPr>
          <a:xfrm>
            <a:off x="1991680" y="3475851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00686-403A-7D4F-B155-E4CB90C1670A}"/>
              </a:ext>
            </a:extLst>
          </p:cNvPr>
          <p:cNvSpPr/>
          <p:nvPr/>
        </p:nvSpPr>
        <p:spPr>
          <a:xfrm>
            <a:off x="5100640" y="3475851"/>
            <a:ext cx="1463040" cy="219456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940EC-2F61-1A4F-BF20-189E731F2F21}"/>
              </a:ext>
            </a:extLst>
          </p:cNvPr>
          <p:cNvSpPr/>
          <p:nvPr/>
        </p:nvSpPr>
        <p:spPr>
          <a:xfrm>
            <a:off x="3637600" y="3475851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43EFAFD-B5A5-D546-9234-EDF643997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995687"/>
              </p:ext>
            </p:extLst>
          </p:nvPr>
        </p:nvGraphicFramePr>
        <p:xfrm>
          <a:off x="2395043" y="3805035"/>
          <a:ext cx="6325593" cy="360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1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12591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D88-632B-1444-9EAF-8E141869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tandem dup in </a:t>
            </a:r>
            <a:r>
              <a:rPr lang="en-US" dirty="0" err="1"/>
              <a:t>gnomAD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41A99-2C99-6D4C-BEBD-927321382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248" y="1690688"/>
            <a:ext cx="10147503" cy="3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91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Example of inversion in </a:t>
            </a:r>
            <a:r>
              <a:rPr lang="en-US" sz="3200" dirty="0" err="1"/>
              <a:t>gnomAD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875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Sorry, I don't have a </a:t>
            </a:r>
            <a:r>
              <a:rPr lang="en-US" sz="2000" dirty="0" err="1"/>
              <a:t>gnomAD</a:t>
            </a:r>
            <a:r>
              <a:rPr lang="en-US" sz="2000" dirty="0"/>
              <a:t> example handy.</a:t>
            </a:r>
          </a:p>
          <a:p>
            <a:r>
              <a:rPr lang="en-US" sz="2000" dirty="0"/>
              <a:t>Expect the "inserted" sequence to align on the minus strand either upstream or downstream</a:t>
            </a:r>
          </a:p>
          <a:p>
            <a:r>
              <a:rPr lang="en-US" sz="2000" dirty="0"/>
              <a:t>Will be more prone to false positives. Consider only calling those that overlap known inversions in </a:t>
            </a:r>
            <a:r>
              <a:rPr lang="en-US" sz="2000" dirty="0" err="1"/>
              <a:t>dGV</a:t>
            </a:r>
            <a:r>
              <a:rPr lang="en-US" sz="2000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A3734A-2D31-424F-82AF-A78CA4900949}"/>
              </a:ext>
            </a:extLst>
          </p:cNvPr>
          <p:cNvCxnSpPr/>
          <p:nvPr/>
        </p:nvCxnSpPr>
        <p:spPr>
          <a:xfrm>
            <a:off x="5512017" y="2265745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F86ABF-721C-BE46-976B-260EE1FC9084}"/>
              </a:ext>
            </a:extLst>
          </p:cNvPr>
          <p:cNvCxnSpPr/>
          <p:nvPr/>
        </p:nvCxnSpPr>
        <p:spPr>
          <a:xfrm flipH="1">
            <a:off x="4707345" y="2632911"/>
            <a:ext cx="1426464" cy="106070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FDFB25-DFE5-BB49-B226-6EC6BE68B7EC}"/>
              </a:ext>
            </a:extLst>
          </p:cNvPr>
          <p:cNvCxnSpPr/>
          <p:nvPr/>
        </p:nvCxnSpPr>
        <p:spPr>
          <a:xfrm>
            <a:off x="4743921" y="2632911"/>
            <a:ext cx="1499616" cy="11338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9A4732-0BBD-5D49-8BD4-A612EA4DD343}"/>
              </a:ext>
            </a:extLst>
          </p:cNvPr>
          <p:cNvSpPr/>
          <p:nvPr/>
        </p:nvSpPr>
        <p:spPr>
          <a:xfrm>
            <a:off x="2073873" y="3693615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8B367-64AF-1645-B59A-4C295F53C100}"/>
              </a:ext>
            </a:extLst>
          </p:cNvPr>
          <p:cNvSpPr/>
          <p:nvPr/>
        </p:nvSpPr>
        <p:spPr>
          <a:xfrm>
            <a:off x="4688354" y="3692209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8EE448-AB2D-CE48-8888-B12A7BD6E68A}"/>
              </a:ext>
            </a:extLst>
          </p:cNvPr>
          <p:cNvSpPr/>
          <p:nvPr/>
        </p:nvSpPr>
        <p:spPr>
          <a:xfrm>
            <a:off x="2037297" y="2413455"/>
            <a:ext cx="6986016" cy="2194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E00C8-B484-9F4A-869B-1B9A4923311F}"/>
              </a:ext>
            </a:extLst>
          </p:cNvPr>
          <p:cNvSpPr/>
          <p:nvPr/>
        </p:nvSpPr>
        <p:spPr>
          <a:xfrm>
            <a:off x="4670769" y="2413455"/>
            <a:ext cx="1463040" cy="21945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832060-A0C5-5B46-960C-39B20AB715E2}"/>
              </a:ext>
            </a:extLst>
          </p:cNvPr>
          <p:cNvCxnSpPr/>
          <p:nvPr/>
        </p:nvCxnSpPr>
        <p:spPr>
          <a:xfrm>
            <a:off x="6170385" y="2267151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E5B104-C25D-9342-9D7D-643D964E8EFB}"/>
              </a:ext>
            </a:extLst>
          </p:cNvPr>
          <p:cNvCxnSpPr/>
          <p:nvPr/>
        </p:nvCxnSpPr>
        <p:spPr>
          <a:xfrm>
            <a:off x="4048977" y="2265745"/>
            <a:ext cx="658368" cy="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C7A81-C0B1-3C4E-ACDB-8FEDD9A6ABAB}"/>
              </a:ext>
            </a:extLst>
          </p:cNvPr>
          <p:cNvCxnSpPr/>
          <p:nvPr/>
        </p:nvCxnSpPr>
        <p:spPr>
          <a:xfrm>
            <a:off x="4707345" y="2267151"/>
            <a:ext cx="65836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5348EF8-7DD5-6441-92F6-E76298269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465785"/>
              </p:ext>
            </p:extLst>
          </p:nvPr>
        </p:nvGraphicFramePr>
        <p:xfrm>
          <a:off x="2331480" y="3375059"/>
          <a:ext cx="6397649" cy="3357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66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08711 -2.96296E-6 C -0.12604 -2.96296E-6 -0.17396 0.01898 -0.17396 0.03473 L -0.17396 0.0694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03451 -2.96296E-6 C 0.05 -2.96296E-6 0.06901 0.01898 0.06901 0.03473 L 0.06901 0.0694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half MEI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49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surprising finding from the first draft of the human reference genome was the abundance of MEI sequence</a:t>
            </a:r>
          </a:p>
          <a:p>
            <a:r>
              <a:rPr lang="en-US" sz="2400" dirty="0"/>
              <a:t>There are nearly 4 million MEIs and MEI sequence fragments in the human genome.</a:t>
            </a:r>
          </a:p>
          <a:p>
            <a:r>
              <a:rPr lang="en-US" sz="2400" dirty="0"/>
              <a:t>Only a small fraction are “active” and capable of creating new insertions (~100 L1s and a few hundred Alus).</a:t>
            </a:r>
          </a:p>
          <a:p>
            <a:endParaRPr lang="en-US" dirty="0"/>
          </a:p>
        </p:txBody>
      </p:sp>
      <p:pic>
        <p:nvPicPr>
          <p:cNvPr id="4" name="Picture 3" descr="Components_of_the_Human_Geno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1980" y="1690688"/>
            <a:ext cx="5720080" cy="5029200"/>
          </a:xfrm>
          <a:prstGeom prst="rect">
            <a:avLst/>
          </a:prstGeom>
        </p:spPr>
      </p:pic>
      <p:sp>
        <p:nvSpPr>
          <p:cNvPr id="5" name="Pie 4"/>
          <p:cNvSpPr/>
          <p:nvPr/>
        </p:nvSpPr>
        <p:spPr>
          <a:xfrm rot="13736689">
            <a:off x="6638823" y="2634887"/>
            <a:ext cx="3527539" cy="3603670"/>
          </a:xfrm>
          <a:prstGeom prst="pie">
            <a:avLst>
              <a:gd name="adj1" fmla="val 227095"/>
              <a:gd name="adj2" fmla="val 9783236"/>
            </a:avLst>
          </a:prstGeom>
          <a:solidFill>
            <a:srgbClr val="000000">
              <a:alpha val="67059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7904" y="393192"/>
            <a:ext cx="632764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MEIs are repetitive sequence that "copy &amp; paste" themselves into new locations in the genome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CDF69-AB2C-FE48-8EDB-D9AAD4423AF9}"/>
              </a:ext>
            </a:extLst>
          </p:cNvPr>
          <p:cNvSpPr/>
          <p:nvPr/>
        </p:nvSpPr>
        <p:spPr>
          <a:xfrm>
            <a:off x="5522202" y="664076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commons.wikimedia.org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File:Components_of_the_Human_Genome.jpg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Mobile Elements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404" y="1825625"/>
            <a:ext cx="3204520" cy="4351338"/>
          </a:xfrm>
        </p:spPr>
        <p:txBody>
          <a:bodyPr/>
          <a:lstStyle/>
          <a:p>
            <a:r>
              <a:rPr lang="en-US" dirty="0"/>
              <a:t>L1 – 6kb</a:t>
            </a:r>
          </a:p>
          <a:p>
            <a:pPr lvl="1"/>
            <a:r>
              <a:rPr lang="en-US" dirty="0"/>
              <a:t>Protein-coding</a:t>
            </a:r>
          </a:p>
          <a:p>
            <a:pPr lvl="1"/>
            <a:r>
              <a:rPr lang="en-US" dirty="0"/>
              <a:t>~500k copies</a:t>
            </a:r>
          </a:p>
          <a:p>
            <a:r>
              <a:rPr lang="en-US" dirty="0"/>
              <a:t>SVA – 2kb</a:t>
            </a:r>
          </a:p>
          <a:p>
            <a:pPr lvl="1"/>
            <a:r>
              <a:rPr lang="en-US" dirty="0"/>
              <a:t>Long RNA</a:t>
            </a:r>
          </a:p>
          <a:p>
            <a:pPr lvl="1"/>
            <a:r>
              <a:rPr lang="en-US" dirty="0"/>
              <a:t>~3k copies</a:t>
            </a:r>
          </a:p>
          <a:p>
            <a:r>
              <a:rPr lang="en-US" dirty="0"/>
              <a:t>Alu – 300 bp</a:t>
            </a:r>
          </a:p>
          <a:p>
            <a:pPr lvl="1"/>
            <a:r>
              <a:rPr lang="en-US" dirty="0"/>
              <a:t>Intermediate RNA</a:t>
            </a:r>
          </a:p>
          <a:p>
            <a:pPr lvl="1"/>
            <a:r>
              <a:rPr lang="en-US" dirty="0"/>
              <a:t>~1.1M copies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66" y="1825625"/>
            <a:ext cx="7941342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CBD5CDC9-661F-5C48-9DB9-39CDB6B0D284}"/>
              </a:ext>
            </a:extLst>
          </p:cNvPr>
          <p:cNvSpPr/>
          <p:nvPr/>
        </p:nvSpPr>
        <p:spPr>
          <a:xfrm>
            <a:off x="189470" y="6092825"/>
            <a:ext cx="7916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https://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etd.library.emory.edu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/concern/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etds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/1c18dg327?locale=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en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PT Serif" panose="020A0603040505020204" pitchFamily="18" charset="77"/>
              </a:rPr>
              <a:t> 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MEI in </a:t>
            </a:r>
            <a:r>
              <a:rPr lang="en-US" dirty="0" err="1"/>
              <a:t>gnomAD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http://gnomad.broadinstitute.org/variant/7-129066575-C-CGGCCGGGCGCGGTGGCTCACGCCTGTAATCCCAGCACTTTGGGAGGCCGAGGCGGG</a:t>
            </a:r>
            <a:endParaRPr lang="en-US" dirty="0"/>
          </a:p>
          <a:p>
            <a:r>
              <a:rPr lang="en-US" dirty="0"/>
              <a:t>BLAT won't work because MEIs are repetitive sequence and are masked.</a:t>
            </a:r>
          </a:p>
          <a:p>
            <a:r>
              <a:rPr lang="en-US" dirty="0"/>
              <a:t>BLAST will align to thousands of sites in the genome.</a:t>
            </a:r>
          </a:p>
          <a:p>
            <a:r>
              <a:rPr lang="en-US" dirty="0"/>
              <a:t>Can either align the "inserted" sequence by </a:t>
            </a:r>
            <a:r>
              <a:rPr lang="en-US" dirty="0" err="1">
                <a:hlinkClick r:id="rId3"/>
              </a:rPr>
              <a:t>RepeatMasker</a:t>
            </a:r>
            <a:r>
              <a:rPr lang="en-US" dirty="0"/>
              <a:t> or do pairwise alignment to known MEI consensus sequences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12" y="5513832"/>
            <a:ext cx="97059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Processed Pseudogenes (</a:t>
            </a:r>
            <a:r>
              <a:rPr lang="en-US" dirty="0" err="1"/>
              <a:t>pgenes</a:t>
            </a:r>
            <a:r>
              <a:rPr lang="en-US" dirty="0"/>
              <a:t>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3024" y="3246120"/>
            <a:ext cx="45354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65632" y="3070908"/>
            <a:ext cx="585216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6064" y="3070908"/>
            <a:ext cx="329184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5952" y="3070908"/>
            <a:ext cx="1426464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 flipV="1">
            <a:off x="719328" y="2660904"/>
            <a:ext cx="658368" cy="585216"/>
          </a:xfrm>
          <a:prstGeom prst="bentConnector3">
            <a:avLst>
              <a:gd name="adj1" fmla="val 2957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2438400" y="3685032"/>
            <a:ext cx="512064" cy="73152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42083" y="4636008"/>
            <a:ext cx="2364377" cy="274320"/>
            <a:chOff x="1442083" y="3941064"/>
            <a:chExt cx="2364377" cy="274320"/>
          </a:xfrm>
        </p:grpSpPr>
        <p:sp>
          <p:nvSpPr>
            <p:cNvPr id="18" name="Rectangle 17"/>
            <p:cNvSpPr/>
            <p:nvPr/>
          </p:nvSpPr>
          <p:spPr>
            <a:xfrm>
              <a:off x="1442083" y="3941064"/>
              <a:ext cx="585216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36064" y="3941064"/>
              <a:ext cx="32918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79996" y="3941064"/>
              <a:ext cx="142646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43072" y="3758184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and splicing into mRNA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534912" y="3246120"/>
            <a:ext cx="45354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Bent Arrow 4"/>
          <p:cNvSpPr/>
          <p:nvPr/>
        </p:nvSpPr>
        <p:spPr>
          <a:xfrm rot="16200000" flipV="1">
            <a:off x="6219444" y="1879092"/>
            <a:ext cx="1499616" cy="4672584"/>
          </a:xfrm>
          <a:prstGeom prst="bentArrow">
            <a:avLst>
              <a:gd name="adj1" fmla="val 26010"/>
              <a:gd name="adj2" fmla="val 28233"/>
              <a:gd name="adj3" fmla="val 34042"/>
              <a:gd name="adj4" fmla="val 226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07296" y="3538728"/>
            <a:ext cx="219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transcription and re-integration elsewhere in the genome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41920" y="3070908"/>
            <a:ext cx="2364377" cy="274320"/>
            <a:chOff x="1442083" y="3941064"/>
            <a:chExt cx="2364377" cy="274320"/>
          </a:xfrm>
        </p:grpSpPr>
        <p:sp>
          <p:nvSpPr>
            <p:cNvPr id="28" name="Rectangle 27"/>
            <p:cNvSpPr/>
            <p:nvPr/>
          </p:nvSpPr>
          <p:spPr>
            <a:xfrm>
              <a:off x="1442083" y="3941064"/>
              <a:ext cx="585216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36064" y="3941064"/>
              <a:ext cx="32918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79996" y="3941064"/>
              <a:ext cx="1426464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02208" y="1929384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Original Gene Locus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08064" y="1929384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Processed Pseudogene Locus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1227909"/>
            <a:ext cx="9406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Exon-only copies of genes that may be polymorphic or missing from reference genome.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264" y="5294376"/>
            <a:ext cx="1093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gene can have multiple </a:t>
            </a:r>
            <a:r>
              <a:rPr lang="en-US" dirty="0" err="1"/>
              <a:t>pgene</a:t>
            </a:r>
            <a:r>
              <a:rPr lang="en-US" dirty="0"/>
              <a:t> progeny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pgenes</a:t>
            </a:r>
            <a:r>
              <a:rPr lang="en-US" dirty="0"/>
              <a:t> can be fixed, polymorphic, or 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reference genome is known to be missing common </a:t>
            </a:r>
            <a:r>
              <a:rPr lang="en-US" dirty="0" err="1"/>
              <a:t>pgenes</a:t>
            </a:r>
            <a:r>
              <a:rPr lang="en-US" dirty="0"/>
              <a:t> (e.g., PMID:  24026178)</a:t>
            </a:r>
          </a:p>
        </p:txBody>
      </p:sp>
    </p:spTree>
    <p:extLst>
      <p:ext uri="{BB962C8B-B14F-4D97-AF65-F5344CB8AC3E}">
        <p14:creationId xmlns:p14="http://schemas.microsoft.com/office/powerpoint/2010/main" val="413536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1341</Words>
  <Application>Microsoft Macintosh PowerPoint</Application>
  <PresentationFormat>Widescreen</PresentationFormat>
  <Paragraphs>163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PT Serif</vt:lpstr>
      <vt:lpstr>Office Theme</vt:lpstr>
      <vt:lpstr>Hiding in plain sight - unannotated structural variants in public genomic data sets</vt:lpstr>
      <vt:lpstr>Example deletion in gnomAD</vt:lpstr>
      <vt:lpstr>Example tandem dup in gnomAD</vt:lpstr>
      <vt:lpstr>Example tandem dup in gnomAD</vt:lpstr>
      <vt:lpstr>Example of inversion in gnomAD</vt:lpstr>
      <vt:lpstr>You are half MEI</vt:lpstr>
      <vt:lpstr>Active Mobile Elements in Humans</vt:lpstr>
      <vt:lpstr>Example of MEI in gnomAD</vt:lpstr>
      <vt:lpstr>Processed Pseudogenes (pgenes)</vt:lpstr>
      <vt:lpstr>Example of processed pseudogene in gnomAD</vt:lpstr>
      <vt:lpstr>PowerPoint Presentation</vt:lpstr>
      <vt:lpstr>VCF Parser</vt:lpstr>
      <vt:lpstr>BLAST</vt:lpstr>
      <vt:lpstr>Make SV Calls - Prepare</vt:lpstr>
      <vt:lpstr>Make SV Calls - Deletions</vt:lpstr>
      <vt:lpstr>Make SV Calls - Inversions</vt:lpstr>
      <vt:lpstr>Make SV Calls – Tandem Dups</vt:lpstr>
      <vt:lpstr>Post-Processing</vt:lpstr>
      <vt:lpstr>Post-Processing – Merge similar calls within each SV type</vt:lpstr>
      <vt:lpstr>Post-Processing – Merge similar calls within each SV type (MEIs)</vt:lpstr>
      <vt:lpstr>Post-Processing – call processed pseudogenes from deletions</vt:lpstr>
      <vt:lpstr>Post-Processing – overlap with known structural variants</vt:lpstr>
      <vt:lpstr>Post-Processing – overlap the start site with simple sequence</vt:lpstr>
      <vt:lpstr>Shiny App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 Torene</dc:creator>
  <cp:lastModifiedBy>Rebecca Torene</cp:lastModifiedBy>
  <cp:revision>31</cp:revision>
  <dcterms:created xsi:type="dcterms:W3CDTF">2019-04-26T02:23:33Z</dcterms:created>
  <dcterms:modified xsi:type="dcterms:W3CDTF">2019-05-08T20:28:44Z</dcterms:modified>
</cp:coreProperties>
</file>